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259" r:id="rId2"/>
    <p:sldId id="654" r:id="rId3"/>
    <p:sldId id="628" r:id="rId4"/>
    <p:sldId id="629" r:id="rId5"/>
    <p:sldId id="630" r:id="rId6"/>
    <p:sldId id="671" r:id="rId7"/>
    <p:sldId id="632" r:id="rId8"/>
    <p:sldId id="657" r:id="rId9"/>
    <p:sldId id="660" r:id="rId10"/>
    <p:sldId id="670" r:id="rId11"/>
    <p:sldId id="663" r:id="rId12"/>
    <p:sldId id="673" r:id="rId13"/>
    <p:sldId id="634" r:id="rId14"/>
    <p:sldId id="675" r:id="rId15"/>
    <p:sldId id="681" r:id="rId16"/>
    <p:sldId id="679" r:id="rId17"/>
    <p:sldId id="688" r:id="rId18"/>
    <p:sldId id="680" r:id="rId19"/>
    <p:sldId id="682" r:id="rId20"/>
    <p:sldId id="676" r:id="rId21"/>
    <p:sldId id="683" r:id="rId22"/>
    <p:sldId id="677" r:id="rId23"/>
    <p:sldId id="684" r:id="rId24"/>
    <p:sldId id="686" r:id="rId25"/>
    <p:sldId id="685" r:id="rId26"/>
    <p:sldId id="690" r:id="rId27"/>
    <p:sldId id="691" r:id="rId28"/>
    <p:sldId id="687" r:id="rId29"/>
    <p:sldId id="689" r:id="rId30"/>
    <p:sldId id="692" r:id="rId31"/>
    <p:sldId id="693" r:id="rId32"/>
    <p:sldId id="694" r:id="rId33"/>
    <p:sldId id="695" r:id="rId34"/>
    <p:sldId id="697" r:id="rId35"/>
    <p:sldId id="698" r:id="rId36"/>
    <p:sldId id="699" r:id="rId37"/>
    <p:sldId id="704" r:id="rId38"/>
    <p:sldId id="705" r:id="rId39"/>
    <p:sldId id="709" r:id="rId40"/>
    <p:sldId id="706" r:id="rId41"/>
    <p:sldId id="702" r:id="rId42"/>
    <p:sldId id="703" r:id="rId43"/>
    <p:sldId id="707" r:id="rId44"/>
    <p:sldId id="708" r:id="rId45"/>
    <p:sldId id="696" r:id="rId46"/>
    <p:sldId id="710" r:id="rId47"/>
    <p:sldId id="711" r:id="rId48"/>
    <p:sldId id="602" r:id="rId49"/>
    <p:sldId id="576" r:id="rId50"/>
    <p:sldId id="584" r:id="rId51"/>
    <p:sldId id="579" r:id="rId52"/>
    <p:sldId id="580" r:id="rId53"/>
    <p:sldId id="593" r:id="rId54"/>
    <p:sldId id="595" r:id="rId55"/>
    <p:sldId id="583" r:id="rId56"/>
    <p:sldId id="582" r:id="rId57"/>
    <p:sldId id="713" r:id="rId58"/>
    <p:sldId id="714" r:id="rId59"/>
    <p:sldId id="715" r:id="rId60"/>
    <p:sldId id="716" r:id="rId61"/>
    <p:sldId id="717" r:id="rId62"/>
    <p:sldId id="718" r:id="rId63"/>
    <p:sldId id="591" r:id="rId64"/>
    <p:sldId id="592" r:id="rId65"/>
    <p:sldId id="597" r:id="rId66"/>
    <p:sldId id="599" r:id="rId67"/>
    <p:sldId id="601" r:id="rId68"/>
    <p:sldId id="664" r:id="rId69"/>
  </p:sldIdLst>
  <p:sldSz cx="9144000" cy="6858000" type="screen4x3"/>
  <p:notesSz cx="6794500" cy="9906000"/>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 uri="{2D200454-40CA-4A62-9FC3-DE9A4176ACB9}">
      <p15:notesGuideLst xmlns:p15="http://schemas.microsoft.com/office/powerpoint/2012/main">
        <p15:guide id="1" orient="horz" pos="3120"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io Martinelli" initials="M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0000"/>
    <a:srgbClr val="060ABA"/>
    <a:srgbClr val="B7B7B7"/>
    <a:srgbClr val="7FD7A7"/>
    <a:srgbClr val="0070C0"/>
    <a:srgbClr val="C67820"/>
    <a:srgbClr val="B95A0B"/>
    <a:srgbClr val="ED620D"/>
    <a:srgbClr val="007434"/>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4151CA-1A0E-4731-A6B3-3BCB6F302874}" v="371" dt="2024-08-27T02:05:06.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54" autoAdjust="0"/>
    <p:restoredTop sz="96965" autoAdjust="0"/>
  </p:normalViewPr>
  <p:slideViewPr>
    <p:cSldViewPr snapToGrid="0">
      <p:cViewPr>
        <p:scale>
          <a:sx n="150" d="100"/>
          <a:sy n="150" d="100"/>
        </p:scale>
        <p:origin x="1992" y="318"/>
      </p:cViewPr>
      <p:guideLst>
        <p:guide orient="horz" pos="2184"/>
        <p:guide pos="2880"/>
      </p:guideLst>
    </p:cSldViewPr>
  </p:slideViewPr>
  <p:outlineViewPr>
    <p:cViewPr>
      <p:scale>
        <a:sx n="33" d="100"/>
        <a:sy n="33" d="100"/>
      </p:scale>
      <p:origin x="0" y="20454"/>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47" d="100"/>
          <a:sy n="47" d="100"/>
        </p:scale>
        <p:origin x="-3096" y="-114"/>
      </p:cViewPr>
      <p:guideLst>
        <p:guide orient="horz" pos="3120"/>
        <p:guide pos="2140"/>
      </p:guideLst>
    </p:cSldViewPr>
  </p:notesViewPr>
  <p:gridSpacing cx="360045" cy="36004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3438" cy="495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9" tIns="45650" rIns="91299" bIns="45650" numCol="1" anchor="t" anchorCtr="0" compatLnSpc="1">
            <a:prstTxWarp prst="textNoShape">
              <a:avLst/>
            </a:prstTxWarp>
          </a:bodyPr>
          <a:lstStyle>
            <a:lvl1pPr>
              <a:defRPr sz="1200"/>
            </a:lvl1pPr>
          </a:lstStyle>
          <a:p>
            <a:endParaRPr lang="nl-NL"/>
          </a:p>
        </p:txBody>
      </p:sp>
      <p:sp>
        <p:nvSpPr>
          <p:cNvPr id="8195" name="Rectangle 3"/>
          <p:cNvSpPr>
            <a:spLocks noGrp="1" noChangeArrowheads="1"/>
          </p:cNvSpPr>
          <p:nvPr>
            <p:ph type="dt" sz="quarter" idx="1"/>
          </p:nvPr>
        </p:nvSpPr>
        <p:spPr bwMode="auto">
          <a:xfrm>
            <a:off x="3849476" y="0"/>
            <a:ext cx="2943438" cy="495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9" tIns="45650" rIns="91299" bIns="45650" numCol="1" anchor="t" anchorCtr="0" compatLnSpc="1">
            <a:prstTxWarp prst="textNoShape">
              <a:avLst/>
            </a:prstTxWarp>
          </a:bodyPr>
          <a:lstStyle>
            <a:lvl1pPr algn="r">
              <a:defRPr sz="1200"/>
            </a:lvl1pPr>
          </a:lstStyle>
          <a:p>
            <a:fld id="{FF34BC86-26B2-4E97-84BC-86D2BECDFB93}" type="datetime4">
              <a:rPr lang="nl-NL"/>
              <a:pPr/>
              <a:t>27 augustus 2024</a:t>
            </a:fld>
            <a:endParaRPr lang="nl-NL"/>
          </a:p>
        </p:txBody>
      </p:sp>
      <p:sp>
        <p:nvSpPr>
          <p:cNvPr id="8196" name="Rectangle 4"/>
          <p:cNvSpPr>
            <a:spLocks noGrp="1" noChangeArrowheads="1"/>
          </p:cNvSpPr>
          <p:nvPr>
            <p:ph type="ftr" sz="quarter" idx="2"/>
          </p:nvPr>
        </p:nvSpPr>
        <p:spPr bwMode="auto">
          <a:xfrm>
            <a:off x="0" y="9408563"/>
            <a:ext cx="2943438" cy="49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9" tIns="45650" rIns="91299" bIns="45650" numCol="1" anchor="b" anchorCtr="0" compatLnSpc="1">
            <a:prstTxWarp prst="textNoShape">
              <a:avLst/>
            </a:prstTxWarp>
          </a:bodyPr>
          <a:lstStyle>
            <a:lvl1pPr>
              <a:defRPr sz="1200"/>
            </a:lvl1pPr>
          </a:lstStyle>
          <a:p>
            <a:endParaRPr lang="nl-NL"/>
          </a:p>
        </p:txBody>
      </p:sp>
      <p:sp>
        <p:nvSpPr>
          <p:cNvPr id="8197" name="Rectangle 5"/>
          <p:cNvSpPr>
            <a:spLocks noGrp="1" noChangeArrowheads="1"/>
          </p:cNvSpPr>
          <p:nvPr>
            <p:ph type="sldNum" sz="quarter" idx="3"/>
          </p:nvPr>
        </p:nvSpPr>
        <p:spPr bwMode="auto">
          <a:xfrm>
            <a:off x="3849476" y="9408563"/>
            <a:ext cx="2943438" cy="49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9" tIns="45650" rIns="91299" bIns="45650" numCol="1" anchor="b" anchorCtr="0" compatLnSpc="1">
            <a:prstTxWarp prst="textNoShape">
              <a:avLst/>
            </a:prstTxWarp>
          </a:bodyPr>
          <a:lstStyle>
            <a:lvl1pPr algn="r">
              <a:defRPr sz="1200"/>
            </a:lvl1pPr>
          </a:lstStyle>
          <a:p>
            <a:fld id="{B5ECE614-CF06-4360-A034-A4F9B9C4995D}" type="slidenum">
              <a:rPr lang="nl-NL"/>
              <a:pPr/>
              <a:t>‹#›</a:t>
            </a:fld>
            <a:endParaRPr lang="nl-NL"/>
          </a:p>
        </p:txBody>
      </p:sp>
    </p:spTree>
    <p:extLst>
      <p:ext uri="{BB962C8B-B14F-4D97-AF65-F5344CB8AC3E}">
        <p14:creationId xmlns:p14="http://schemas.microsoft.com/office/powerpoint/2010/main" val="1059290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3438" cy="495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9" tIns="45650" rIns="91299" bIns="45650" numCol="1" anchor="t" anchorCtr="0" compatLnSpc="1">
            <a:prstTxWarp prst="textNoShape">
              <a:avLst/>
            </a:prstTxWarp>
          </a:bodyPr>
          <a:lstStyle>
            <a:lvl1pPr>
              <a:defRPr sz="1200"/>
            </a:lvl1pPr>
          </a:lstStyle>
          <a:p>
            <a:endParaRPr lang="nl-NL"/>
          </a:p>
        </p:txBody>
      </p:sp>
      <p:sp>
        <p:nvSpPr>
          <p:cNvPr id="7171" name="Rectangle 3"/>
          <p:cNvSpPr>
            <a:spLocks noGrp="1" noChangeArrowheads="1"/>
          </p:cNvSpPr>
          <p:nvPr>
            <p:ph type="dt" idx="1"/>
          </p:nvPr>
        </p:nvSpPr>
        <p:spPr bwMode="auto">
          <a:xfrm>
            <a:off x="3849476" y="0"/>
            <a:ext cx="2943438" cy="495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9" tIns="45650" rIns="91299" bIns="45650" numCol="1" anchor="t" anchorCtr="0" compatLnSpc="1">
            <a:prstTxWarp prst="textNoShape">
              <a:avLst/>
            </a:prstTxWarp>
          </a:bodyPr>
          <a:lstStyle>
            <a:lvl1pPr algn="r">
              <a:defRPr sz="1200"/>
            </a:lvl1pPr>
          </a:lstStyle>
          <a:p>
            <a:fld id="{D87936C7-6A70-449E-955C-4D17B497A807}" type="datetime4">
              <a:rPr lang="nl-NL"/>
              <a:pPr/>
              <a:t>27 augustus 2024</a:t>
            </a:fld>
            <a:endParaRPr lang="nl-NL"/>
          </a:p>
        </p:txBody>
      </p:sp>
      <p:sp>
        <p:nvSpPr>
          <p:cNvPr id="7172" name="Rectangle 4"/>
          <p:cNvSpPr>
            <a:spLocks noGrp="1" noRot="1" noChangeAspect="1" noChangeArrowheads="1" noTextEdit="1"/>
          </p:cNvSpPr>
          <p:nvPr>
            <p:ph type="sldImg" idx="2"/>
          </p:nvPr>
        </p:nvSpPr>
        <p:spPr bwMode="auto">
          <a:xfrm>
            <a:off x="922338" y="742950"/>
            <a:ext cx="4951412" cy="37147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679133" y="4705074"/>
            <a:ext cx="5436235" cy="445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9" tIns="45650" rIns="91299" bIns="45650" numCol="1" anchor="t" anchorCtr="0" compatLnSpc="1">
            <a:prstTxWarp prst="textNoShape">
              <a:avLst/>
            </a:prstTxWarp>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7174" name="Rectangle 6"/>
          <p:cNvSpPr>
            <a:spLocks noGrp="1" noChangeArrowheads="1"/>
          </p:cNvSpPr>
          <p:nvPr>
            <p:ph type="ftr" sz="quarter" idx="4"/>
          </p:nvPr>
        </p:nvSpPr>
        <p:spPr bwMode="auto">
          <a:xfrm>
            <a:off x="0" y="9408563"/>
            <a:ext cx="2943438" cy="49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9" tIns="45650" rIns="91299" bIns="45650" numCol="1" anchor="b" anchorCtr="0" compatLnSpc="1">
            <a:prstTxWarp prst="textNoShape">
              <a:avLst/>
            </a:prstTxWarp>
          </a:bodyPr>
          <a:lstStyle>
            <a:lvl1pPr>
              <a:defRPr sz="1200"/>
            </a:lvl1pPr>
          </a:lstStyle>
          <a:p>
            <a:endParaRPr lang="nl-NL"/>
          </a:p>
        </p:txBody>
      </p:sp>
      <p:sp>
        <p:nvSpPr>
          <p:cNvPr id="7175" name="Rectangle 7"/>
          <p:cNvSpPr>
            <a:spLocks noGrp="1" noChangeArrowheads="1"/>
          </p:cNvSpPr>
          <p:nvPr>
            <p:ph type="sldNum" sz="quarter" idx="5"/>
          </p:nvPr>
        </p:nvSpPr>
        <p:spPr bwMode="auto">
          <a:xfrm>
            <a:off x="3849476" y="9408563"/>
            <a:ext cx="2943438" cy="49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9" tIns="45650" rIns="91299" bIns="45650" numCol="1" anchor="b" anchorCtr="0" compatLnSpc="1">
            <a:prstTxWarp prst="textNoShape">
              <a:avLst/>
            </a:prstTxWarp>
          </a:bodyPr>
          <a:lstStyle>
            <a:lvl1pPr algn="r">
              <a:defRPr sz="1200"/>
            </a:lvl1pPr>
          </a:lstStyle>
          <a:p>
            <a:fld id="{FA2684D4-5C03-4A46-9CBF-D8F1FEEB2460}" type="slidenum">
              <a:rPr lang="nl-NL"/>
              <a:pPr/>
              <a:t>‹#›</a:t>
            </a:fld>
            <a:endParaRPr lang="nl-NL"/>
          </a:p>
        </p:txBody>
      </p:sp>
    </p:spTree>
    <p:extLst>
      <p:ext uri="{BB962C8B-B14F-4D97-AF65-F5344CB8AC3E}">
        <p14:creationId xmlns:p14="http://schemas.microsoft.com/office/powerpoint/2010/main" val="453732423"/>
      </p:ext>
    </p:extLst>
  </p:cSld>
  <p:clrMap bg1="lt1" tx1="dk1" bg2="lt2" tx2="dk2" accent1="accent1" accent2="accent2" accent3="accent3" accent4="accent4" accent5="accent5" accent6="accent6" hlink="hlink" folHlink="folHlink"/>
  <p:hf hdr="0" ftr="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D87936C7-6A70-449E-955C-4D17B497A807}" type="datetime4">
              <a:rPr lang="nl-NL" smtClean="0"/>
              <a:pPr/>
              <a:t>27 augustus 2024</a:t>
            </a:fld>
            <a:endParaRPr lang="nl-NL"/>
          </a:p>
        </p:txBody>
      </p:sp>
      <p:sp>
        <p:nvSpPr>
          <p:cNvPr id="5" name="Slide Number Placeholder 4"/>
          <p:cNvSpPr>
            <a:spLocks noGrp="1"/>
          </p:cNvSpPr>
          <p:nvPr>
            <p:ph type="sldNum" sz="quarter" idx="11"/>
          </p:nvPr>
        </p:nvSpPr>
        <p:spPr/>
        <p:txBody>
          <a:bodyPr/>
          <a:lstStyle/>
          <a:p>
            <a:fld id="{FA2684D4-5C03-4A46-9CBF-D8F1FEEB2460}" type="slidenum">
              <a:rPr lang="nl-NL" smtClean="0"/>
              <a:pPr/>
              <a:t>1</a:t>
            </a:fld>
            <a:endParaRPr lang="nl-NL"/>
          </a:p>
        </p:txBody>
      </p:sp>
    </p:spTree>
    <p:extLst>
      <p:ext uri="{BB962C8B-B14F-4D97-AF65-F5344CB8AC3E}">
        <p14:creationId xmlns:p14="http://schemas.microsoft.com/office/powerpoint/2010/main" val="5617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D87936C7-6A70-449E-955C-4D17B497A807}" type="datetime4">
              <a:rPr lang="nl-NL" smtClean="0"/>
              <a:pPr/>
              <a:t>27 augustus 2024</a:t>
            </a:fld>
            <a:endParaRPr lang="nl-NL"/>
          </a:p>
        </p:txBody>
      </p:sp>
      <p:sp>
        <p:nvSpPr>
          <p:cNvPr id="5" name="Slide Number Placeholder 4"/>
          <p:cNvSpPr>
            <a:spLocks noGrp="1"/>
          </p:cNvSpPr>
          <p:nvPr>
            <p:ph type="sldNum" sz="quarter" idx="11"/>
          </p:nvPr>
        </p:nvSpPr>
        <p:spPr/>
        <p:txBody>
          <a:bodyPr/>
          <a:lstStyle/>
          <a:p>
            <a:fld id="{FA2684D4-5C03-4A46-9CBF-D8F1FEEB2460}" type="slidenum">
              <a:rPr lang="nl-NL" smtClean="0"/>
              <a:pPr/>
              <a:t>14</a:t>
            </a:fld>
            <a:endParaRPr lang="nl-NL"/>
          </a:p>
        </p:txBody>
      </p:sp>
    </p:spTree>
    <p:extLst>
      <p:ext uri="{BB962C8B-B14F-4D97-AF65-F5344CB8AC3E}">
        <p14:creationId xmlns:p14="http://schemas.microsoft.com/office/powerpoint/2010/main" val="4254543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D87936C7-6A70-449E-955C-4D17B497A807}" type="datetime4">
              <a:rPr lang="nl-NL" smtClean="0"/>
              <a:pPr/>
              <a:t>27 augustus 2024</a:t>
            </a:fld>
            <a:endParaRPr lang="nl-NL"/>
          </a:p>
        </p:txBody>
      </p:sp>
      <p:sp>
        <p:nvSpPr>
          <p:cNvPr id="5" name="Slide Number Placeholder 4"/>
          <p:cNvSpPr>
            <a:spLocks noGrp="1"/>
          </p:cNvSpPr>
          <p:nvPr>
            <p:ph type="sldNum" sz="quarter" idx="11"/>
          </p:nvPr>
        </p:nvSpPr>
        <p:spPr/>
        <p:txBody>
          <a:bodyPr/>
          <a:lstStyle/>
          <a:p>
            <a:fld id="{FA2684D4-5C03-4A46-9CBF-D8F1FEEB2460}" type="slidenum">
              <a:rPr lang="nl-NL" smtClean="0"/>
              <a:pPr/>
              <a:t>48</a:t>
            </a:fld>
            <a:endParaRPr lang="nl-NL"/>
          </a:p>
        </p:txBody>
      </p:sp>
    </p:spTree>
    <p:extLst>
      <p:ext uri="{BB962C8B-B14F-4D97-AF65-F5344CB8AC3E}">
        <p14:creationId xmlns:p14="http://schemas.microsoft.com/office/powerpoint/2010/main" val="1011284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data 3"/>
          <p:cNvSpPr>
            <a:spLocks noGrp="1"/>
          </p:cNvSpPr>
          <p:nvPr>
            <p:ph type="dt" idx="10"/>
          </p:nvPr>
        </p:nvSpPr>
        <p:spPr/>
        <p:txBody>
          <a:bodyPr/>
          <a:lstStyle/>
          <a:p>
            <a:fld id="{9681F655-063E-413E-8247-53E79C60DF28}" type="datetime4">
              <a:rPr lang="nl-NL" smtClean="0"/>
              <a:t>27 augustus 2024</a:t>
            </a:fld>
            <a:endParaRPr lang="nl-NL"/>
          </a:p>
        </p:txBody>
      </p:sp>
      <p:sp>
        <p:nvSpPr>
          <p:cNvPr id="5" name="Segnaposto numero diapositiva 4"/>
          <p:cNvSpPr>
            <a:spLocks noGrp="1"/>
          </p:cNvSpPr>
          <p:nvPr>
            <p:ph type="sldNum" sz="quarter" idx="11"/>
          </p:nvPr>
        </p:nvSpPr>
        <p:spPr/>
        <p:txBody>
          <a:bodyPr/>
          <a:lstStyle/>
          <a:p>
            <a:fld id="{FA2684D4-5C03-4A46-9CBF-D8F1FEEB2460}" type="slidenum">
              <a:rPr lang="nl-NL" smtClean="0"/>
              <a:pPr/>
              <a:t>49</a:t>
            </a:fld>
            <a:endParaRPr lang="nl-NL"/>
          </a:p>
        </p:txBody>
      </p:sp>
    </p:spTree>
    <p:extLst>
      <p:ext uri="{BB962C8B-B14F-4D97-AF65-F5344CB8AC3E}">
        <p14:creationId xmlns:p14="http://schemas.microsoft.com/office/powerpoint/2010/main" val="201218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noProof="0" dirty="0"/>
              <a:t>The governing equations</a:t>
            </a:r>
            <a:r>
              <a:rPr lang="en-GB" baseline="0" noProof="0" dirty="0"/>
              <a:t> that describe the behaviour of unsaturated soils in continuum mechanics are the following:</a:t>
            </a:r>
            <a:endParaRPr lang="en-GB" noProof="0" dirty="0"/>
          </a:p>
        </p:txBody>
      </p:sp>
      <p:sp>
        <p:nvSpPr>
          <p:cNvPr id="4" name="Slide Number Placeholder 3"/>
          <p:cNvSpPr>
            <a:spLocks noGrp="1"/>
          </p:cNvSpPr>
          <p:nvPr>
            <p:ph type="sldNum" sz="quarter" idx="10"/>
          </p:nvPr>
        </p:nvSpPr>
        <p:spPr/>
        <p:txBody>
          <a:bodyPr/>
          <a:lstStyle/>
          <a:p>
            <a:fld id="{83B420C1-CFFB-4724-B225-B66CB763DE15}" type="slidenum">
              <a:rPr lang="es-ES" smtClean="0"/>
              <a:pPr/>
              <a:t>52</a:t>
            </a:fld>
            <a:endParaRPr lang="es-ES"/>
          </a:p>
        </p:txBody>
      </p:sp>
    </p:spTree>
    <p:extLst>
      <p:ext uri="{BB962C8B-B14F-4D97-AF65-F5344CB8AC3E}">
        <p14:creationId xmlns:p14="http://schemas.microsoft.com/office/powerpoint/2010/main" val="427313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noProof="0" dirty="0"/>
              <a:t>The governing equations</a:t>
            </a:r>
            <a:r>
              <a:rPr lang="en-GB" baseline="0" noProof="0" dirty="0"/>
              <a:t> that describe the behaviour of unsaturated soils in continuum mechanics are the following:</a:t>
            </a:r>
            <a:endParaRPr lang="en-GB" noProof="0" dirty="0"/>
          </a:p>
        </p:txBody>
      </p:sp>
      <p:sp>
        <p:nvSpPr>
          <p:cNvPr id="4" name="Slide Number Placeholder 3"/>
          <p:cNvSpPr>
            <a:spLocks noGrp="1"/>
          </p:cNvSpPr>
          <p:nvPr>
            <p:ph type="sldNum" sz="quarter" idx="10"/>
          </p:nvPr>
        </p:nvSpPr>
        <p:spPr/>
        <p:txBody>
          <a:bodyPr/>
          <a:lstStyle/>
          <a:p>
            <a:fld id="{83B420C1-CFFB-4724-B225-B66CB763DE15}" type="slidenum">
              <a:rPr lang="es-ES" smtClean="0"/>
              <a:pPr/>
              <a:t>54</a:t>
            </a:fld>
            <a:endParaRPr lang="es-ES"/>
          </a:p>
        </p:txBody>
      </p:sp>
    </p:spTree>
    <p:extLst>
      <p:ext uri="{BB962C8B-B14F-4D97-AF65-F5344CB8AC3E}">
        <p14:creationId xmlns:p14="http://schemas.microsoft.com/office/powerpoint/2010/main" val="3615349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3B420C1-CFFB-4724-B225-B66CB763DE15}" type="slidenum">
              <a:rPr lang="es-ES" smtClean="0"/>
              <a:pPr/>
              <a:t>65</a:t>
            </a:fld>
            <a:endParaRPr lang="es-ES"/>
          </a:p>
        </p:txBody>
      </p:sp>
    </p:spTree>
    <p:extLst>
      <p:ext uri="{BB962C8B-B14F-4D97-AF65-F5344CB8AC3E}">
        <p14:creationId xmlns:p14="http://schemas.microsoft.com/office/powerpoint/2010/main" val="3326554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3B420C1-CFFB-4724-B225-B66CB763DE15}" type="slidenum">
              <a:rPr lang="es-ES" smtClean="0"/>
              <a:pPr/>
              <a:t>66</a:t>
            </a:fld>
            <a:endParaRPr lang="es-ES"/>
          </a:p>
        </p:txBody>
      </p:sp>
    </p:spTree>
    <p:extLst>
      <p:ext uri="{BB962C8B-B14F-4D97-AF65-F5344CB8AC3E}">
        <p14:creationId xmlns:p14="http://schemas.microsoft.com/office/powerpoint/2010/main" val="2490994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3B420C1-CFFB-4724-B225-B66CB763DE15}" type="slidenum">
              <a:rPr lang="es-ES" smtClean="0"/>
              <a:pPr/>
              <a:t>67</a:t>
            </a:fld>
            <a:endParaRPr lang="es-ES"/>
          </a:p>
        </p:txBody>
      </p:sp>
    </p:spTree>
    <p:extLst>
      <p:ext uri="{BB962C8B-B14F-4D97-AF65-F5344CB8AC3E}">
        <p14:creationId xmlns:p14="http://schemas.microsoft.com/office/powerpoint/2010/main" val="15232341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 name="Rectangle 30"/>
          <p:cNvSpPr>
            <a:spLocks noChangeArrowheads="1"/>
          </p:cNvSpPr>
          <p:nvPr userDrawn="1"/>
        </p:nvSpPr>
        <p:spPr bwMode="auto">
          <a:xfrm>
            <a:off x="-3" y="1797756"/>
            <a:ext cx="9144003" cy="179355"/>
          </a:xfrm>
          <a:prstGeom prst="rect">
            <a:avLst/>
          </a:prstGeom>
          <a:solidFill>
            <a:srgbClr val="3492C8">
              <a:alpha val="60000"/>
            </a:srgbClr>
          </a:solidFill>
          <a:ln>
            <a:noFill/>
          </a:ln>
          <a:effectLst/>
        </p:spPr>
        <p:txBody>
          <a:bodyPr wrap="none" anchor="ctr"/>
          <a:lstStyle/>
          <a:p>
            <a:pPr lvl="0"/>
            <a:endParaRPr lang="en-US">
              <a:latin typeface="Calibri" pitchFamily="34" charset="0"/>
            </a:endParaRPr>
          </a:p>
        </p:txBody>
      </p:sp>
      <p:sp>
        <p:nvSpPr>
          <p:cNvPr id="3074" name="Rectangle 2"/>
          <p:cNvSpPr>
            <a:spLocks noGrp="1" noChangeArrowheads="1"/>
          </p:cNvSpPr>
          <p:nvPr>
            <p:ph type="ctrTitle"/>
          </p:nvPr>
        </p:nvSpPr>
        <p:spPr>
          <a:xfrm>
            <a:off x="1169149" y="2572645"/>
            <a:ext cx="6618288" cy="885825"/>
          </a:xfrm>
        </p:spPr>
        <p:txBody>
          <a:bodyPr tIns="0" bIns="0"/>
          <a:lstStyle>
            <a:lvl1pPr>
              <a:defRPr sz="2800" i="0">
                <a:solidFill>
                  <a:schemeClr val="tx1"/>
                </a:solidFill>
                <a:latin typeface="Calibri" pitchFamily="34" charset="0"/>
              </a:defRPr>
            </a:lvl1pPr>
          </a:lstStyle>
          <a:p>
            <a:pPr lvl="0"/>
            <a:r>
              <a:rPr lang="en-US" noProof="0" dirty="0"/>
              <a:t>Click to edit Master title style</a:t>
            </a:r>
            <a:endParaRPr lang="nl-NL" noProof="0" dirty="0"/>
          </a:p>
        </p:txBody>
      </p:sp>
      <p:sp>
        <p:nvSpPr>
          <p:cNvPr id="3075" name="Rectangle 3"/>
          <p:cNvSpPr>
            <a:spLocks noGrp="1" noChangeArrowheads="1"/>
          </p:cNvSpPr>
          <p:nvPr>
            <p:ph type="subTitle" idx="1" hasCustomPrompt="1"/>
          </p:nvPr>
        </p:nvSpPr>
        <p:spPr>
          <a:xfrm>
            <a:off x="1169149" y="3609283"/>
            <a:ext cx="6618288" cy="1144587"/>
          </a:xfrm>
        </p:spPr>
        <p:txBody>
          <a:bodyPr/>
          <a:lstStyle>
            <a:lvl1pPr marL="0" indent="0">
              <a:defRPr sz="1800">
                <a:solidFill>
                  <a:schemeClr val="tx1"/>
                </a:solidFill>
                <a:latin typeface="Calibri" pitchFamily="34" charset="0"/>
              </a:defRPr>
            </a:lvl1pPr>
          </a:lstStyle>
          <a:p>
            <a:pPr lvl="0"/>
            <a:r>
              <a:rPr lang="en-US" noProof="0" dirty="0"/>
              <a:t>Click to edit Master subtitle style</a:t>
            </a:r>
            <a:endParaRPr lang="nl-NL" noProof="0" dirty="0"/>
          </a:p>
        </p:txBody>
      </p:sp>
      <p:sp>
        <p:nvSpPr>
          <p:cNvPr id="3085" name="Line 13"/>
          <p:cNvSpPr>
            <a:spLocks noChangeShapeType="1"/>
          </p:cNvSpPr>
          <p:nvPr/>
        </p:nvSpPr>
        <p:spPr bwMode="auto">
          <a:xfrm>
            <a:off x="0" y="2158365"/>
            <a:ext cx="9144000" cy="158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itchFamily="34" charset="0"/>
            </a:endParaRPr>
          </a:p>
        </p:txBody>
      </p:sp>
      <p:sp>
        <p:nvSpPr>
          <p:cNvPr id="3089" name="Rectangle 17"/>
          <p:cNvSpPr>
            <a:spLocks noGrp="1" noChangeArrowheads="1"/>
          </p:cNvSpPr>
          <p:nvPr>
            <p:ph type="dt" sz="quarter" idx="2"/>
          </p:nvPr>
        </p:nvSpPr>
        <p:spPr>
          <a:xfrm>
            <a:off x="1170517" y="4931914"/>
            <a:ext cx="661828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defRPr lang="en-GB" sz="1600" b="1" smtClean="0">
                <a:solidFill>
                  <a:schemeClr val="tx1"/>
                </a:solidFill>
                <a:latin typeface="Calibri" pitchFamily="34" charset="0"/>
              </a:defRPr>
            </a:lvl1pPr>
          </a:lstStyle>
          <a:p>
            <a:pPr>
              <a:spcBef>
                <a:spcPct val="20000"/>
              </a:spcBef>
            </a:pPr>
            <a:endParaRPr lang="da-DK" dirty="0"/>
          </a:p>
        </p:txBody>
      </p:sp>
      <p:pic>
        <p:nvPicPr>
          <p:cNvPr id="4" name="Picture 3"/>
          <p:cNvPicPr>
            <a:picLocks noChangeAspect="1"/>
          </p:cNvPicPr>
          <p:nvPr userDrawn="1"/>
        </p:nvPicPr>
        <p:blipFill rotWithShape="1">
          <a:blip r:embed="rId2"/>
          <a:srcRect l="11417" t="40370" r="76750" b="43926"/>
          <a:stretch/>
        </p:blipFill>
        <p:spPr>
          <a:xfrm>
            <a:off x="940471" y="162451"/>
            <a:ext cx="1784286" cy="665966"/>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25" y="54130"/>
            <a:ext cx="831446" cy="843765"/>
          </a:xfrm>
          <a:prstGeom prst="rect">
            <a:avLst/>
          </a:prstGeom>
        </p:spPr>
      </p:pic>
      <p:sp>
        <p:nvSpPr>
          <p:cNvPr id="32" name="Rectangle 31"/>
          <p:cNvSpPr>
            <a:spLocks noChangeArrowheads="1"/>
          </p:cNvSpPr>
          <p:nvPr userDrawn="1"/>
        </p:nvSpPr>
        <p:spPr bwMode="auto">
          <a:xfrm>
            <a:off x="-3" y="1988107"/>
            <a:ext cx="9144003" cy="154833"/>
          </a:xfrm>
          <a:prstGeom prst="rect">
            <a:avLst/>
          </a:prstGeom>
          <a:solidFill>
            <a:srgbClr val="CA7D26">
              <a:alpha val="60000"/>
            </a:srgbClr>
          </a:solidFill>
          <a:ln>
            <a:noFill/>
          </a:ln>
          <a:effectLst/>
        </p:spPr>
        <p:txBody>
          <a:bodyPr wrap="none" anchor="ctr"/>
          <a:lstStyle/>
          <a:p>
            <a:pPr lvl="0"/>
            <a:endParaRPr lang="en-US">
              <a:latin typeface="Calibri" pitchFamily="34" charset="0"/>
            </a:endParaRPr>
          </a:p>
        </p:txBody>
      </p:sp>
      <p:sp>
        <p:nvSpPr>
          <p:cNvPr id="34" name="Rectangle 33"/>
          <p:cNvSpPr>
            <a:spLocks noChangeArrowheads="1"/>
          </p:cNvSpPr>
          <p:nvPr userDrawn="1"/>
        </p:nvSpPr>
        <p:spPr bwMode="auto">
          <a:xfrm>
            <a:off x="-4" y="2150343"/>
            <a:ext cx="9144003" cy="154833"/>
          </a:xfrm>
          <a:prstGeom prst="rect">
            <a:avLst/>
          </a:prstGeom>
          <a:solidFill>
            <a:srgbClr val="838383">
              <a:alpha val="60000"/>
            </a:srgbClr>
          </a:solidFill>
          <a:ln>
            <a:noFill/>
          </a:ln>
          <a:effectLst/>
        </p:spPr>
        <p:txBody>
          <a:bodyPr wrap="none" anchor="ctr"/>
          <a:lstStyle/>
          <a:p>
            <a:pPr lvl="0"/>
            <a:endParaRPr lang="en-US">
              <a:latin typeface="Calibri" pitchFamily="34" charset="0"/>
            </a:endParaRPr>
          </a:p>
        </p:txBody>
      </p:sp>
      <p:sp>
        <p:nvSpPr>
          <p:cNvPr id="35" name="Line 13"/>
          <p:cNvSpPr>
            <a:spLocks noChangeShapeType="1"/>
          </p:cNvSpPr>
          <p:nvPr userDrawn="1"/>
        </p:nvSpPr>
        <p:spPr bwMode="auto">
          <a:xfrm>
            <a:off x="4" y="6666061"/>
            <a:ext cx="9144000" cy="158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itchFamily="34" charset="0"/>
            </a:endParaRPr>
          </a:p>
        </p:txBody>
      </p:sp>
      <p:grpSp>
        <p:nvGrpSpPr>
          <p:cNvPr id="15" name="Group 14"/>
          <p:cNvGrpSpPr>
            <a:grpSpLocks noChangeAspect="1"/>
          </p:cNvGrpSpPr>
          <p:nvPr userDrawn="1"/>
        </p:nvGrpSpPr>
        <p:grpSpPr>
          <a:xfrm>
            <a:off x="100316" y="6131463"/>
            <a:ext cx="8812948" cy="656956"/>
            <a:chOff x="-1356563" y="5622932"/>
            <a:chExt cx="12255468" cy="913577"/>
          </a:xfrm>
        </p:grpSpPr>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277755" y="5810973"/>
              <a:ext cx="501568" cy="494081"/>
            </a:xfrm>
            <a:prstGeom prst="rect">
              <a:avLst/>
            </a:prstGeom>
          </p:spPr>
        </p:pic>
        <p:pic>
          <p:nvPicPr>
            <p:cNvPr id="11" name="Picture 10"/>
            <p:cNvPicPr>
              <a:picLocks noChangeAspect="1"/>
            </p:cNvPicPr>
            <p:nvPr userDrawn="1"/>
          </p:nvPicPr>
          <p:blipFill rotWithShape="1">
            <a:blip r:embed="rId5" cstate="print">
              <a:extLst>
                <a:ext uri="{28A0092B-C50C-407E-A947-70E740481C1C}">
                  <a14:useLocalDpi xmlns:a14="http://schemas.microsoft.com/office/drawing/2010/main" val="0"/>
                </a:ext>
              </a:extLst>
            </a:blip>
            <a:srcRect r="12804" b="35568"/>
            <a:stretch/>
          </p:blipFill>
          <p:spPr>
            <a:xfrm>
              <a:off x="9822865" y="5866883"/>
              <a:ext cx="1076040" cy="397562"/>
            </a:xfrm>
            <a:prstGeom prst="rect">
              <a:avLst/>
            </a:prstGeom>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63251" y="5796757"/>
              <a:ext cx="522515" cy="522513"/>
            </a:xfrm>
            <a:prstGeom prst="rect">
              <a:avLst/>
            </a:prstGeom>
          </p:spPr>
        </p:pic>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356563" y="5622932"/>
              <a:ext cx="9144000" cy="913577"/>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768701" y="5897004"/>
              <a:ext cx="882439" cy="365431"/>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085" name="Line 13"/>
          <p:cNvSpPr>
            <a:spLocks noChangeShapeType="1"/>
          </p:cNvSpPr>
          <p:nvPr/>
        </p:nvSpPr>
        <p:spPr bwMode="auto">
          <a:xfrm>
            <a:off x="0" y="2158365"/>
            <a:ext cx="9144000" cy="158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itchFamily="34" charset="0"/>
            </a:endParaRPr>
          </a:p>
        </p:txBody>
      </p:sp>
      <p:sp>
        <p:nvSpPr>
          <p:cNvPr id="35" name="Line 13"/>
          <p:cNvSpPr>
            <a:spLocks noChangeShapeType="1"/>
          </p:cNvSpPr>
          <p:nvPr userDrawn="1"/>
        </p:nvSpPr>
        <p:spPr bwMode="auto">
          <a:xfrm>
            <a:off x="4" y="6666061"/>
            <a:ext cx="9144000" cy="158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itchFamily="34" charset="0"/>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3" y="4973381"/>
            <a:ext cx="5501437" cy="988357"/>
          </a:xfrm>
          <a:prstGeom prst="rect">
            <a:avLst/>
          </a:prstGeom>
        </p:spPr>
      </p:pic>
      <p:grpSp>
        <p:nvGrpSpPr>
          <p:cNvPr id="9" name="Group 8"/>
          <p:cNvGrpSpPr>
            <a:grpSpLocks noChangeAspect="1"/>
          </p:cNvGrpSpPr>
          <p:nvPr userDrawn="1"/>
        </p:nvGrpSpPr>
        <p:grpSpPr>
          <a:xfrm>
            <a:off x="100316" y="6131463"/>
            <a:ext cx="8778764" cy="656956"/>
            <a:chOff x="-1356563" y="5622932"/>
            <a:chExt cx="12207931" cy="913577"/>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7755" y="5810973"/>
              <a:ext cx="501568" cy="494081"/>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12804" b="35568"/>
            <a:stretch/>
          </p:blipFill>
          <p:spPr>
            <a:xfrm>
              <a:off x="9822865" y="5884447"/>
              <a:ext cx="1028503" cy="379998"/>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663251" y="5796757"/>
              <a:ext cx="522515" cy="522513"/>
            </a:xfrm>
            <a:prstGeom prst="rect">
              <a:avLst/>
            </a:prstGeom>
          </p:spPr>
        </p:pic>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356563" y="5622932"/>
              <a:ext cx="9144000" cy="913577"/>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768701" y="5897004"/>
              <a:ext cx="882439" cy="365431"/>
            </a:xfrm>
            <a:prstGeom prst="rect">
              <a:avLst/>
            </a:prstGeom>
          </p:spPr>
        </p:pic>
      </p:grpSp>
    </p:spTree>
    <p:extLst>
      <p:ext uri="{BB962C8B-B14F-4D97-AF65-F5344CB8AC3E}">
        <p14:creationId xmlns:p14="http://schemas.microsoft.com/office/powerpoint/2010/main" val="1010306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913" y="61549"/>
            <a:ext cx="7655779" cy="570524"/>
          </a:xfrm>
        </p:spPr>
        <p:txBody>
          <a:bodyPr anchor="ctr" anchorCtr="0"/>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7104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745466" y="3297542"/>
            <a:ext cx="7676178" cy="568035"/>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05807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685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sp>
        <p:nvSpPr>
          <p:cNvPr id="3" name="Title 1"/>
          <p:cNvSpPr>
            <a:spLocks noGrp="1"/>
          </p:cNvSpPr>
          <p:nvPr>
            <p:ph type="title"/>
          </p:nvPr>
        </p:nvSpPr>
        <p:spPr>
          <a:xfrm>
            <a:off x="696913" y="61549"/>
            <a:ext cx="7655779" cy="570524"/>
          </a:xfrm>
        </p:spPr>
        <p:txBody>
          <a:bodyPr anchor="ctr" anchorCtr="0"/>
          <a:lstStyle/>
          <a:p>
            <a:r>
              <a:rPr lang="en-US" dirty="0"/>
              <a:t>Click to edit Master title style</a:t>
            </a:r>
          </a:p>
        </p:txBody>
      </p:sp>
    </p:spTree>
    <p:extLst>
      <p:ext uri="{BB962C8B-B14F-4D97-AF65-F5344CB8AC3E}">
        <p14:creationId xmlns:p14="http://schemas.microsoft.com/office/powerpoint/2010/main" val="80865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p:cNvSpPr>
            <a:spLocks noChangeArrowheads="1"/>
          </p:cNvSpPr>
          <p:nvPr userDrawn="1"/>
        </p:nvSpPr>
        <p:spPr bwMode="auto">
          <a:xfrm>
            <a:off x="-2218" y="564741"/>
            <a:ext cx="9144003" cy="72000"/>
          </a:xfrm>
          <a:prstGeom prst="rect">
            <a:avLst/>
          </a:prstGeom>
          <a:solidFill>
            <a:srgbClr val="3492C8">
              <a:alpha val="60000"/>
            </a:srgbClr>
          </a:solidFill>
          <a:ln>
            <a:noFill/>
          </a:ln>
          <a:effectLst/>
        </p:spPr>
        <p:txBody>
          <a:bodyPr wrap="none" anchor="ctr"/>
          <a:lstStyle/>
          <a:p>
            <a:pPr lvl="0"/>
            <a:endParaRPr lang="en-US">
              <a:latin typeface="Calibri" pitchFamily="34" charset="0"/>
            </a:endParaRPr>
          </a:p>
        </p:txBody>
      </p:sp>
      <p:sp>
        <p:nvSpPr>
          <p:cNvPr id="1027" name="Rectangle 3"/>
          <p:cNvSpPr>
            <a:spLocks noGrp="1" noChangeArrowheads="1"/>
          </p:cNvSpPr>
          <p:nvPr>
            <p:ph type="body" idx="1"/>
          </p:nvPr>
        </p:nvSpPr>
        <p:spPr bwMode="auto">
          <a:xfrm>
            <a:off x="696913" y="1482725"/>
            <a:ext cx="7874000" cy="430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Klik om de opmaakprofielen van de modeltekst te bewerken</a:t>
            </a:r>
          </a:p>
          <a:p>
            <a:pPr lvl="1"/>
            <a:r>
              <a:rPr lang="en-GB"/>
              <a:t>Tweede niveau</a:t>
            </a:r>
          </a:p>
          <a:p>
            <a:pPr lvl="2"/>
            <a:r>
              <a:rPr lang="en-GB"/>
              <a:t>Derde niveau</a:t>
            </a:r>
          </a:p>
          <a:p>
            <a:pPr lvl="3"/>
            <a:r>
              <a:rPr lang="en-GB"/>
              <a:t>Vierde niveau</a:t>
            </a:r>
          </a:p>
          <a:p>
            <a:pPr lvl="4"/>
            <a:r>
              <a:rPr lang="en-GB"/>
              <a:t>Vijfde niveau</a:t>
            </a:r>
          </a:p>
          <a:p>
            <a:pPr lvl="0"/>
            <a:endParaRPr lang="nl-NL"/>
          </a:p>
        </p:txBody>
      </p:sp>
      <p:sp>
        <p:nvSpPr>
          <p:cNvPr id="1026" name="Rectangle 2"/>
          <p:cNvSpPr>
            <a:spLocks noGrp="1" noChangeArrowheads="1"/>
          </p:cNvSpPr>
          <p:nvPr>
            <p:ph type="title"/>
          </p:nvPr>
        </p:nvSpPr>
        <p:spPr bwMode="auto">
          <a:xfrm>
            <a:off x="696913" y="68820"/>
            <a:ext cx="7676178" cy="568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bodyPr>
          <a:lstStyle/>
          <a:p>
            <a:pPr lvl="0"/>
            <a:r>
              <a:rPr lang="nl-NL" dirty="0"/>
              <a:t>Klik om het opmaakprofiel te bewerken</a:t>
            </a:r>
          </a:p>
        </p:txBody>
      </p:sp>
      <p:sp>
        <p:nvSpPr>
          <p:cNvPr id="1039" name="Line 15"/>
          <p:cNvSpPr>
            <a:spLocks noChangeShapeType="1"/>
          </p:cNvSpPr>
          <p:nvPr/>
        </p:nvSpPr>
        <p:spPr bwMode="auto">
          <a:xfrm>
            <a:off x="0" y="952500"/>
            <a:ext cx="9144001"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itchFamily="34" charset="0"/>
            </a:endParaRPr>
          </a:p>
        </p:txBody>
      </p:sp>
      <p:sp>
        <p:nvSpPr>
          <p:cNvPr id="21" name="Rectangle 20"/>
          <p:cNvSpPr>
            <a:spLocks noChangeArrowheads="1"/>
          </p:cNvSpPr>
          <p:nvPr userDrawn="1"/>
        </p:nvSpPr>
        <p:spPr bwMode="auto">
          <a:xfrm>
            <a:off x="0" y="707864"/>
            <a:ext cx="9144003" cy="72000"/>
          </a:xfrm>
          <a:prstGeom prst="rect">
            <a:avLst/>
          </a:prstGeom>
          <a:solidFill>
            <a:srgbClr val="838383">
              <a:alpha val="60000"/>
            </a:srgbClr>
          </a:solidFill>
          <a:ln>
            <a:noFill/>
          </a:ln>
          <a:effectLst/>
        </p:spPr>
        <p:txBody>
          <a:bodyPr wrap="none" anchor="ctr"/>
          <a:lstStyle/>
          <a:p>
            <a:pPr lvl="0"/>
            <a:endParaRPr lang="en-US">
              <a:latin typeface="Calibri" pitchFamily="34" charset="0"/>
            </a:endParaRPr>
          </a:p>
        </p:txBody>
      </p:sp>
      <p:sp>
        <p:nvSpPr>
          <p:cNvPr id="22" name="Rectangle 21"/>
          <p:cNvSpPr>
            <a:spLocks noChangeArrowheads="1"/>
          </p:cNvSpPr>
          <p:nvPr userDrawn="1"/>
        </p:nvSpPr>
        <p:spPr bwMode="auto">
          <a:xfrm>
            <a:off x="0" y="638654"/>
            <a:ext cx="9144003" cy="72000"/>
          </a:xfrm>
          <a:prstGeom prst="rect">
            <a:avLst/>
          </a:prstGeom>
          <a:solidFill>
            <a:srgbClr val="CA7D26">
              <a:alpha val="60000"/>
            </a:srgbClr>
          </a:solidFill>
          <a:ln>
            <a:noFill/>
          </a:ln>
          <a:effectLst/>
        </p:spPr>
        <p:txBody>
          <a:bodyPr wrap="none" anchor="ctr"/>
          <a:lstStyle/>
          <a:p>
            <a:pPr lvl="0"/>
            <a:endParaRPr lang="en-US">
              <a:latin typeface="Calibri" pitchFamily="34" charset="0"/>
            </a:endParaRPr>
          </a:p>
        </p:txBody>
      </p:sp>
      <p:pic>
        <p:nvPicPr>
          <p:cNvPr id="11" name="Picture 1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337918" y="2032"/>
            <a:ext cx="808814" cy="820800"/>
          </a:xfrm>
          <a:prstGeom prst="rect">
            <a:avLst/>
          </a:prstGeom>
        </p:spPr>
      </p:pic>
      <p:grpSp>
        <p:nvGrpSpPr>
          <p:cNvPr id="12" name="Group 11"/>
          <p:cNvGrpSpPr>
            <a:grpSpLocks noChangeAspect="1"/>
          </p:cNvGrpSpPr>
          <p:nvPr userDrawn="1"/>
        </p:nvGrpSpPr>
        <p:grpSpPr>
          <a:xfrm>
            <a:off x="91770" y="6504027"/>
            <a:ext cx="4245207" cy="318576"/>
            <a:chOff x="-1356563" y="5622932"/>
            <a:chExt cx="12173942" cy="913577"/>
          </a:xfrm>
        </p:grpSpPr>
        <p:pic>
          <p:nvPicPr>
            <p:cNvPr id="15" name="Picture 1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277755" y="5810973"/>
              <a:ext cx="501568" cy="494081"/>
            </a:xfrm>
            <a:prstGeom prst="rect">
              <a:avLst/>
            </a:prstGeom>
          </p:spPr>
        </p:pic>
        <p:pic>
          <p:nvPicPr>
            <p:cNvPr id="16" name="Picture 15"/>
            <p:cNvPicPr>
              <a:picLocks noChangeAspect="1"/>
            </p:cNvPicPr>
            <p:nvPr userDrawn="1"/>
          </p:nvPicPr>
          <p:blipFill rotWithShape="1">
            <a:blip r:embed="rId10" cstate="print">
              <a:extLst>
                <a:ext uri="{28A0092B-C50C-407E-A947-70E740481C1C}">
                  <a14:useLocalDpi xmlns:a14="http://schemas.microsoft.com/office/drawing/2010/main" val="0"/>
                </a:ext>
              </a:extLst>
            </a:blip>
            <a:srcRect r="12804" b="35568"/>
            <a:stretch/>
          </p:blipFill>
          <p:spPr>
            <a:xfrm>
              <a:off x="9822864" y="5897003"/>
              <a:ext cx="994515" cy="367440"/>
            </a:xfrm>
            <a:prstGeom prst="rect">
              <a:avLst/>
            </a:prstGeom>
          </p:spPr>
        </p:pic>
        <p:pic>
          <p:nvPicPr>
            <p:cNvPr id="18" name="Picture 1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663251" y="5796757"/>
              <a:ext cx="522515" cy="522513"/>
            </a:xfrm>
            <a:prstGeom prst="rect">
              <a:avLst/>
            </a:prstGeom>
          </p:spPr>
        </p:pic>
        <p:pic>
          <p:nvPicPr>
            <p:cNvPr id="19" name="Picture 1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356563" y="5622932"/>
              <a:ext cx="9144000" cy="913577"/>
            </a:xfrm>
            <a:prstGeom prst="rect">
              <a:avLst/>
            </a:prstGeom>
          </p:spPr>
        </p:pic>
        <p:pic>
          <p:nvPicPr>
            <p:cNvPr id="20" name="Picture 1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768701" y="5897004"/>
              <a:ext cx="882439" cy="365431"/>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7" r:id="rId2"/>
    <p:sldLayoutId id="2147483651" r:id="rId3"/>
    <p:sldLayoutId id="2147483655" r:id="rId4"/>
    <p:sldLayoutId id="2147483656" r:id="rId5"/>
    <p:sldLayoutId id="2147483664" r:id="rId6"/>
  </p:sldLayoutIdLst>
  <p:hf sldNum="0" hdr="0" ftr="0"/>
  <p:txStyles>
    <p:titleStyle>
      <a:lvl1pPr algn="l" rtl="0" eaLnBrk="1" fontAlgn="base" hangingPunct="1">
        <a:spcBef>
          <a:spcPct val="0"/>
        </a:spcBef>
        <a:spcAft>
          <a:spcPct val="0"/>
        </a:spcAft>
        <a:defRPr lang="nl-NL" sz="2400" b="1" dirty="0" smtClean="0">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rgbClr val="FFFFFE"/>
          </a:solidFill>
          <a:latin typeface="Arial" charset="0"/>
        </a:defRPr>
      </a:lvl2pPr>
      <a:lvl3pPr algn="l" rtl="0" eaLnBrk="1" fontAlgn="base" hangingPunct="1">
        <a:spcBef>
          <a:spcPct val="0"/>
        </a:spcBef>
        <a:spcAft>
          <a:spcPct val="0"/>
        </a:spcAft>
        <a:defRPr sz="2800" b="1">
          <a:solidFill>
            <a:srgbClr val="FFFFFE"/>
          </a:solidFill>
          <a:latin typeface="Arial" charset="0"/>
        </a:defRPr>
      </a:lvl3pPr>
      <a:lvl4pPr algn="l" rtl="0" eaLnBrk="1" fontAlgn="base" hangingPunct="1">
        <a:spcBef>
          <a:spcPct val="0"/>
        </a:spcBef>
        <a:spcAft>
          <a:spcPct val="0"/>
        </a:spcAft>
        <a:defRPr sz="2800" b="1">
          <a:solidFill>
            <a:srgbClr val="FFFFFE"/>
          </a:solidFill>
          <a:latin typeface="Arial" charset="0"/>
        </a:defRPr>
      </a:lvl4pPr>
      <a:lvl5pPr algn="l" rtl="0" eaLnBrk="1" fontAlgn="base" hangingPunct="1">
        <a:spcBef>
          <a:spcPct val="0"/>
        </a:spcBef>
        <a:spcAft>
          <a:spcPct val="0"/>
        </a:spcAft>
        <a:defRPr sz="2800" b="1">
          <a:solidFill>
            <a:srgbClr val="FFFFFE"/>
          </a:solidFill>
          <a:latin typeface="Arial" charset="0"/>
        </a:defRPr>
      </a:lvl5pPr>
      <a:lvl6pPr marL="457200" algn="l" rtl="0" eaLnBrk="1" fontAlgn="base" hangingPunct="1">
        <a:spcBef>
          <a:spcPct val="0"/>
        </a:spcBef>
        <a:spcAft>
          <a:spcPct val="0"/>
        </a:spcAft>
        <a:defRPr sz="2800" b="1">
          <a:solidFill>
            <a:srgbClr val="FFFFFE"/>
          </a:solidFill>
          <a:latin typeface="Arial" charset="0"/>
        </a:defRPr>
      </a:lvl6pPr>
      <a:lvl7pPr marL="914400" algn="l" rtl="0" eaLnBrk="1" fontAlgn="base" hangingPunct="1">
        <a:spcBef>
          <a:spcPct val="0"/>
        </a:spcBef>
        <a:spcAft>
          <a:spcPct val="0"/>
        </a:spcAft>
        <a:defRPr sz="2800" b="1">
          <a:solidFill>
            <a:srgbClr val="FFFFFE"/>
          </a:solidFill>
          <a:latin typeface="Arial" charset="0"/>
        </a:defRPr>
      </a:lvl7pPr>
      <a:lvl8pPr marL="1371600" algn="l" rtl="0" eaLnBrk="1" fontAlgn="base" hangingPunct="1">
        <a:spcBef>
          <a:spcPct val="0"/>
        </a:spcBef>
        <a:spcAft>
          <a:spcPct val="0"/>
        </a:spcAft>
        <a:defRPr sz="2800" b="1">
          <a:solidFill>
            <a:srgbClr val="FFFFFE"/>
          </a:solidFill>
          <a:latin typeface="Arial" charset="0"/>
        </a:defRPr>
      </a:lvl8pPr>
      <a:lvl9pPr marL="1828800" algn="l" rtl="0" eaLnBrk="1" fontAlgn="base" hangingPunct="1">
        <a:spcBef>
          <a:spcPct val="0"/>
        </a:spcBef>
        <a:spcAft>
          <a:spcPct val="0"/>
        </a:spcAft>
        <a:defRPr sz="2800" b="1">
          <a:solidFill>
            <a:srgbClr val="FFFFFE"/>
          </a:solidFill>
          <a:latin typeface="Arial" charset="0"/>
        </a:defRPr>
      </a:lvl9pPr>
    </p:titleStyle>
    <p:bodyStyle>
      <a:lvl1pPr marL="342900" indent="-342900" algn="l" rtl="0" eaLnBrk="1" fontAlgn="base" hangingPunct="1">
        <a:spcBef>
          <a:spcPct val="20000"/>
        </a:spcBef>
        <a:spcAft>
          <a:spcPct val="0"/>
        </a:spcAft>
        <a:defRPr sz="2000">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008BBF"/>
        </a:buClr>
        <a:buFont typeface="Arial" charset="0"/>
        <a:buChar char="•"/>
        <a:defRPr sz="2000">
          <a:solidFill>
            <a:schemeClr val="tx1"/>
          </a:solidFill>
          <a:latin typeface="Calibri" pitchFamily="34" charset="0"/>
        </a:defRPr>
      </a:lvl2pPr>
      <a:lvl3pPr marL="1143000" indent="-228600" algn="l" rtl="0" eaLnBrk="1" fontAlgn="base" hangingPunct="1">
        <a:spcBef>
          <a:spcPct val="20000"/>
        </a:spcBef>
        <a:spcAft>
          <a:spcPct val="0"/>
        </a:spcAft>
        <a:buClr>
          <a:srgbClr val="008BBF"/>
        </a:buClr>
        <a:buFont typeface="Arial" pitchFamily="34" charset="0"/>
        <a:buChar char="•"/>
        <a:defRPr sz="2000">
          <a:solidFill>
            <a:schemeClr val="tx1"/>
          </a:solidFill>
          <a:latin typeface="Calibri" pitchFamily="34" charset="0"/>
        </a:defRPr>
      </a:lvl3pPr>
      <a:lvl4pPr marL="1600200" indent="-228600" algn="l" rtl="0" eaLnBrk="1" fontAlgn="base" hangingPunct="1">
        <a:spcBef>
          <a:spcPct val="20000"/>
        </a:spcBef>
        <a:spcAft>
          <a:spcPct val="0"/>
        </a:spcAft>
        <a:buClr>
          <a:srgbClr val="008BBF"/>
        </a:buClr>
        <a:buFont typeface="Arial" pitchFamily="34" charset="0"/>
        <a:buChar char="•"/>
        <a:defRPr sz="2000">
          <a:solidFill>
            <a:schemeClr val="tx1"/>
          </a:solidFill>
          <a:latin typeface="Calibri" pitchFamily="34" charset="0"/>
        </a:defRPr>
      </a:lvl4pPr>
      <a:lvl5pPr marL="2057400" indent="-228600" algn="l" rtl="0" eaLnBrk="1" fontAlgn="base" hangingPunct="1">
        <a:spcBef>
          <a:spcPct val="20000"/>
        </a:spcBef>
        <a:spcAft>
          <a:spcPct val="0"/>
        </a:spcAft>
        <a:buClr>
          <a:srgbClr val="008BBF"/>
        </a:buClr>
        <a:buFont typeface="Arial" charset="0"/>
        <a:buChar char="•"/>
        <a:defRPr sz="2000">
          <a:solidFill>
            <a:schemeClr val="tx1"/>
          </a:solidFill>
          <a:latin typeface="Calibri" pitchFamily="34" charset="0"/>
        </a:defRPr>
      </a:lvl5pPr>
      <a:lvl6pPr marL="25146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image" Target="../media/image107.png"/><Relationship Id="rId16" Type="http://schemas.openxmlformats.org/officeDocument/2006/relationships/image" Target="../media/image121.png"/><Relationship Id="rId1" Type="http://schemas.openxmlformats.org/officeDocument/2006/relationships/slideLayout" Target="../slideLayouts/slideLayout3.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gif"/><Relationship Id="rId4" Type="http://schemas.openxmlformats.org/officeDocument/2006/relationships/image" Target="../media/image16.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38.png"/></Relationships>
</file>

<file path=ppt/slides/_rels/slide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3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 Id="rId5" Type="http://schemas.openxmlformats.org/officeDocument/2006/relationships/image" Target="../media/image153.png"/><Relationship Id="rId4" Type="http://schemas.openxmlformats.org/officeDocument/2006/relationships/image" Target="../media/image152.png"/></Relationships>
</file>

<file path=ppt/slides/_rels/slide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3" Type="http://schemas.openxmlformats.org/officeDocument/2006/relationships/image" Target="../media/image36.jpeg"/><Relationship Id="rId18" Type="http://schemas.openxmlformats.org/officeDocument/2006/relationships/image" Target="../media/image41.jpg"/><Relationship Id="rId26" Type="http://schemas.openxmlformats.org/officeDocument/2006/relationships/image" Target="../media/image49.jpeg"/><Relationship Id="rId21" Type="http://schemas.openxmlformats.org/officeDocument/2006/relationships/image" Target="../media/image44.jpeg"/><Relationship Id="rId34" Type="http://schemas.openxmlformats.org/officeDocument/2006/relationships/image" Target="../media/image57.jpeg"/><Relationship Id="rId7" Type="http://schemas.openxmlformats.org/officeDocument/2006/relationships/image" Target="../media/image30.jpeg"/><Relationship Id="rId12" Type="http://schemas.openxmlformats.org/officeDocument/2006/relationships/image" Target="../media/image35.png"/><Relationship Id="rId17" Type="http://schemas.openxmlformats.org/officeDocument/2006/relationships/image" Target="../media/image40.jpeg"/><Relationship Id="rId25" Type="http://schemas.openxmlformats.org/officeDocument/2006/relationships/image" Target="../media/image48.jpeg"/><Relationship Id="rId33" Type="http://schemas.openxmlformats.org/officeDocument/2006/relationships/image" Target="../media/image56.png"/><Relationship Id="rId2" Type="http://schemas.openxmlformats.org/officeDocument/2006/relationships/image" Target="../media/image14.png"/><Relationship Id="rId16" Type="http://schemas.openxmlformats.org/officeDocument/2006/relationships/image" Target="../media/image39.jpeg"/><Relationship Id="rId20" Type="http://schemas.openxmlformats.org/officeDocument/2006/relationships/image" Target="../media/image43.jpeg"/><Relationship Id="rId29" Type="http://schemas.openxmlformats.org/officeDocument/2006/relationships/image" Target="../media/image52.jpeg"/><Relationship Id="rId1" Type="http://schemas.openxmlformats.org/officeDocument/2006/relationships/slideLayout" Target="../slideLayouts/slideLayout3.xml"/><Relationship Id="rId6" Type="http://schemas.openxmlformats.org/officeDocument/2006/relationships/image" Target="../media/image29.jpeg"/><Relationship Id="rId11" Type="http://schemas.openxmlformats.org/officeDocument/2006/relationships/image" Target="../media/image34.jpeg"/><Relationship Id="rId24" Type="http://schemas.openxmlformats.org/officeDocument/2006/relationships/image" Target="../media/image47.jpg"/><Relationship Id="rId32" Type="http://schemas.openxmlformats.org/officeDocument/2006/relationships/image" Target="../media/image55.jpeg"/><Relationship Id="rId37" Type="http://schemas.openxmlformats.org/officeDocument/2006/relationships/image" Target="../media/image60.jpeg"/><Relationship Id="rId5" Type="http://schemas.openxmlformats.org/officeDocument/2006/relationships/image" Target="../media/image28.jpeg"/><Relationship Id="rId15" Type="http://schemas.openxmlformats.org/officeDocument/2006/relationships/image" Target="../media/image38.jpg"/><Relationship Id="rId23" Type="http://schemas.openxmlformats.org/officeDocument/2006/relationships/image" Target="../media/image46.jpeg"/><Relationship Id="rId28" Type="http://schemas.openxmlformats.org/officeDocument/2006/relationships/image" Target="../media/image51.jpeg"/><Relationship Id="rId36" Type="http://schemas.openxmlformats.org/officeDocument/2006/relationships/image" Target="../media/image59.jpeg"/><Relationship Id="rId10" Type="http://schemas.openxmlformats.org/officeDocument/2006/relationships/image" Target="../media/image33.jpeg"/><Relationship Id="rId19" Type="http://schemas.openxmlformats.org/officeDocument/2006/relationships/image" Target="../media/image42.jpeg"/><Relationship Id="rId31" Type="http://schemas.openxmlformats.org/officeDocument/2006/relationships/image" Target="../media/image54.jpeg"/><Relationship Id="rId4" Type="http://schemas.openxmlformats.org/officeDocument/2006/relationships/image" Target="../media/image27.jpeg"/><Relationship Id="rId9" Type="http://schemas.openxmlformats.org/officeDocument/2006/relationships/image" Target="../media/image32.jpeg"/><Relationship Id="rId14" Type="http://schemas.openxmlformats.org/officeDocument/2006/relationships/image" Target="../media/image37.jpeg"/><Relationship Id="rId22" Type="http://schemas.openxmlformats.org/officeDocument/2006/relationships/image" Target="../media/image45.jpeg"/><Relationship Id="rId27" Type="http://schemas.openxmlformats.org/officeDocument/2006/relationships/image" Target="../media/image50.jpeg"/><Relationship Id="rId30" Type="http://schemas.openxmlformats.org/officeDocument/2006/relationships/image" Target="../media/image53.jpg"/><Relationship Id="rId35" Type="http://schemas.openxmlformats.org/officeDocument/2006/relationships/image" Target="../media/image58.jpeg"/><Relationship Id="rId8" Type="http://schemas.openxmlformats.org/officeDocument/2006/relationships/image" Target="../media/image31.jpg"/><Relationship Id="rId3" Type="http://schemas.openxmlformats.org/officeDocument/2006/relationships/image" Target="../media/image26.jpeg"/></Relationships>
</file>

<file path=ppt/slides/_rels/slide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4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 Id="rId5" Type="http://schemas.openxmlformats.org/officeDocument/2006/relationships/image" Target="../media/image173.png"/><Relationship Id="rId4" Type="http://schemas.openxmlformats.org/officeDocument/2006/relationships/image" Target="../media/image172.png"/></Relationships>
</file>

<file path=ppt/slides/_rels/slide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6.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47.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image" Target="../media/image185.png"/><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3.jpeg"/><Relationship Id="rId7" Type="http://schemas.openxmlformats.org/officeDocument/2006/relationships/image" Target="../media/image160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00.png"/><Relationship Id="rId5" Type="http://schemas.openxmlformats.org/officeDocument/2006/relationships/image" Target="../media/image1400.png"/><Relationship Id="rId4" Type="http://schemas.openxmlformats.org/officeDocument/2006/relationships/image" Target="../media/image130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64.png"/><Relationship Id="rId18" Type="http://schemas.openxmlformats.org/officeDocument/2006/relationships/image" Target="../media/image25.png"/><Relationship Id="rId3" Type="http://schemas.openxmlformats.org/officeDocument/2006/relationships/image" Target="../media/image62.png"/><Relationship Id="rId7" Type="http://schemas.openxmlformats.org/officeDocument/2006/relationships/image" Target="../media/image20.png"/><Relationship Id="rId12" Type="http://schemas.openxmlformats.org/officeDocument/2006/relationships/image" Target="../media/image63.jpeg"/><Relationship Id="rId17" Type="http://schemas.openxmlformats.org/officeDocument/2006/relationships/image" Target="../media/image24.gif"/><Relationship Id="rId2" Type="http://schemas.openxmlformats.org/officeDocument/2006/relationships/image" Target="../media/image61.png"/><Relationship Id="rId16"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2.gif"/><Relationship Id="rId5" Type="http://schemas.openxmlformats.org/officeDocument/2006/relationships/image" Target="../media/image15.png"/><Relationship Id="rId15" Type="http://schemas.openxmlformats.org/officeDocument/2006/relationships/image" Target="../media/image66.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17.png"/><Relationship Id="rId14"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97.png"/><Relationship Id="rId12" Type="http://schemas.openxmlformats.org/officeDocument/2006/relationships/image" Target="../media/image196.wmf"/><Relationship Id="rId17" Type="http://schemas.openxmlformats.org/officeDocument/2006/relationships/image" Target="../media/image199.wmf"/><Relationship Id="rId2" Type="http://schemas.openxmlformats.org/officeDocument/2006/relationships/notesSlide" Target="../notesSlides/notesSlide5.xml"/><Relationship Id="rId16" Type="http://schemas.openxmlformats.org/officeDocument/2006/relationships/oleObject" Target="../embeddings/oleObject3.bin"/><Relationship Id="rId1" Type="http://schemas.openxmlformats.org/officeDocument/2006/relationships/slideLayout" Target="../slideLayouts/slideLayout6.xml"/><Relationship Id="rId11" Type="http://schemas.openxmlformats.org/officeDocument/2006/relationships/oleObject" Target="../embeddings/oleObject1.bin"/><Relationship Id="rId15" Type="http://schemas.openxmlformats.org/officeDocument/2006/relationships/image" Target="../media/image198.wmf"/><Relationship Id="rId10" Type="http://schemas.openxmlformats.org/officeDocument/2006/relationships/image" Target="../media/image23.png"/><Relationship Id="rId9" Type="http://schemas.openxmlformats.org/officeDocument/2006/relationships/image" Target="../media/image22.png"/><Relationship Id="rId14"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05.wmf"/><Relationship Id="rId18" Type="http://schemas.openxmlformats.org/officeDocument/2006/relationships/oleObject" Target="../embeddings/oleObject12.bin"/><Relationship Id="rId26" Type="http://schemas.openxmlformats.org/officeDocument/2006/relationships/oleObject" Target="../embeddings/oleObject16.bin"/><Relationship Id="rId3" Type="http://schemas.openxmlformats.org/officeDocument/2006/relationships/image" Target="../media/image200.wmf"/><Relationship Id="rId21" Type="http://schemas.openxmlformats.org/officeDocument/2006/relationships/image" Target="../media/image209.wmf"/><Relationship Id="rId7" Type="http://schemas.openxmlformats.org/officeDocument/2006/relationships/image" Target="../media/image202.wmf"/><Relationship Id="rId12" Type="http://schemas.openxmlformats.org/officeDocument/2006/relationships/oleObject" Target="../embeddings/oleObject9.bin"/><Relationship Id="rId17" Type="http://schemas.openxmlformats.org/officeDocument/2006/relationships/image" Target="../media/image207.wmf"/><Relationship Id="rId25" Type="http://schemas.openxmlformats.org/officeDocument/2006/relationships/image" Target="../media/image211.wmf"/><Relationship Id="rId2" Type="http://schemas.openxmlformats.org/officeDocument/2006/relationships/oleObject" Target="../embeddings/oleObject4.bin"/><Relationship Id="rId16" Type="http://schemas.openxmlformats.org/officeDocument/2006/relationships/oleObject" Target="../embeddings/oleObject11.bin"/><Relationship Id="rId20" Type="http://schemas.openxmlformats.org/officeDocument/2006/relationships/oleObject" Target="../embeddings/oleObject13.bin"/><Relationship Id="rId1" Type="http://schemas.openxmlformats.org/officeDocument/2006/relationships/slideLayout" Target="../slideLayouts/slideLayout6.xml"/><Relationship Id="rId6" Type="http://schemas.openxmlformats.org/officeDocument/2006/relationships/oleObject" Target="../embeddings/oleObject6.bin"/><Relationship Id="rId11" Type="http://schemas.openxmlformats.org/officeDocument/2006/relationships/image" Target="../media/image204.wmf"/><Relationship Id="rId24" Type="http://schemas.openxmlformats.org/officeDocument/2006/relationships/oleObject" Target="../embeddings/oleObject15.bin"/><Relationship Id="rId5" Type="http://schemas.openxmlformats.org/officeDocument/2006/relationships/image" Target="../media/image201.wmf"/><Relationship Id="rId15" Type="http://schemas.openxmlformats.org/officeDocument/2006/relationships/image" Target="../media/image206.wmf"/><Relationship Id="rId23" Type="http://schemas.openxmlformats.org/officeDocument/2006/relationships/image" Target="../media/image210.wmf"/><Relationship Id="rId10" Type="http://schemas.openxmlformats.org/officeDocument/2006/relationships/oleObject" Target="../embeddings/oleObject8.bin"/><Relationship Id="rId19" Type="http://schemas.openxmlformats.org/officeDocument/2006/relationships/image" Target="../media/image208.wmf"/><Relationship Id="rId4" Type="http://schemas.openxmlformats.org/officeDocument/2006/relationships/oleObject" Target="../embeddings/oleObject5.bin"/><Relationship Id="rId9" Type="http://schemas.openxmlformats.org/officeDocument/2006/relationships/image" Target="../media/image203.wmf"/><Relationship Id="rId14" Type="http://schemas.openxmlformats.org/officeDocument/2006/relationships/oleObject" Target="../embeddings/oleObject10.bin"/><Relationship Id="rId22" Type="http://schemas.openxmlformats.org/officeDocument/2006/relationships/oleObject" Target="../embeddings/oleObject14.bin"/><Relationship Id="rId27" Type="http://schemas.openxmlformats.org/officeDocument/2006/relationships/image" Target="../media/image212.wmf"/></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213.wmf"/><Relationship Id="rId1" Type="http://schemas.openxmlformats.org/officeDocument/2006/relationships/slideLayout" Target="../slideLayouts/slideLayout6.xml"/><Relationship Id="rId6" Type="http://schemas.openxmlformats.org/officeDocument/2006/relationships/oleObject" Target="../embeddings/oleObject17.bin"/><Relationship Id="rId11" Type="http://schemas.openxmlformats.org/officeDocument/2006/relationships/image" Target="../media/image51.png"/><Relationship Id="rId5" Type="http://schemas.openxmlformats.org/officeDocument/2006/relationships/image" Target="../media/image213.wmf"/><Relationship Id="rId10" Type="http://schemas.openxmlformats.org/officeDocument/2006/relationships/image" Target="../media/image50.png"/><Relationship Id="rId4" Type="http://schemas.openxmlformats.org/officeDocument/2006/relationships/oleObject" Target="../embeddings/oleObject17.bin"/><Relationship Id="rId9" Type="http://schemas.openxmlformats.org/officeDocument/2006/relationships/image" Target="../media/image49.png"/></Relationships>
</file>

<file path=ppt/slides/_rels/slide57.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3.xml"/><Relationship Id="rId6" Type="http://schemas.openxmlformats.org/officeDocument/2006/relationships/image" Target="../media/image218.png"/><Relationship Id="rId5" Type="http://schemas.openxmlformats.org/officeDocument/2006/relationships/image" Target="../media/image215.png"/><Relationship Id="rId4" Type="http://schemas.openxmlformats.org/officeDocument/2006/relationships/image" Target="../media/image217.png"/></Relationships>
</file>

<file path=ppt/slides/_rels/slide5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2.png"/><Relationship Id="rId1" Type="http://schemas.openxmlformats.org/officeDocument/2006/relationships/slideLayout" Target="../slideLayouts/slideLayout3.xml"/><Relationship Id="rId5" Type="http://schemas.openxmlformats.org/officeDocument/2006/relationships/image" Target="../media/image225.png"/><Relationship Id="rId4" Type="http://schemas.openxmlformats.org/officeDocument/2006/relationships/image" Target="../media/image223.png"/></Relationships>
</file>

<file path=ppt/slides/_rels/slide5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4.png"/><Relationship Id="rId1" Type="http://schemas.openxmlformats.org/officeDocument/2006/relationships/slideLayout" Target="../slideLayouts/slideLayout3.xml"/><Relationship Id="rId6" Type="http://schemas.openxmlformats.org/officeDocument/2006/relationships/image" Target="../media/image230.png"/><Relationship Id="rId5" Type="http://schemas.openxmlformats.org/officeDocument/2006/relationships/image" Target="../media/image227.png"/><Relationship Id="rId4" Type="http://schemas.openxmlformats.org/officeDocument/2006/relationships/image" Target="../media/image228.png"/></Relationships>
</file>

<file path=ppt/slides/_rels/slide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32.png"/></Relationships>
</file>

<file path=ppt/slides/_rels/slide6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3.xml"/><Relationship Id="rId5" Type="http://schemas.openxmlformats.org/officeDocument/2006/relationships/image" Target="../media/image236.png"/><Relationship Id="rId4" Type="http://schemas.openxmlformats.org/officeDocument/2006/relationships/image" Target="../media/image2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1.png"/></Relationships>
</file>

<file path=ppt/slides/_rels/slide6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10.png"/></Relationships>
</file>

<file path=ppt/slides/_rels/slide6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3.xml"/><Relationship Id="rId4" Type="http://schemas.openxmlformats.org/officeDocument/2006/relationships/image" Target="../media/image71.jpeg"/></Relationships>
</file>

<file path=ppt/slides/_rels/slide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69149" y="970089"/>
            <a:ext cx="6618288" cy="885825"/>
          </a:xfrm>
        </p:spPr>
        <p:txBody>
          <a:bodyPr/>
          <a:lstStyle/>
          <a:p>
            <a:pPr algn="ctr"/>
            <a:r>
              <a:rPr lang="nl-NL" b="0" dirty="0"/>
              <a:t>Anura3D Training Course – UC Berkeley</a:t>
            </a:r>
            <a:br>
              <a:rPr lang="nl-NL" b="0" dirty="0"/>
            </a:br>
            <a:r>
              <a:rPr lang="nl-NL" sz="2000" b="0" dirty="0"/>
              <a:t>6 September, 2019</a:t>
            </a:r>
            <a:endParaRPr lang="en-GB" sz="2000" b="0" dirty="0"/>
          </a:p>
        </p:txBody>
      </p:sp>
      <p:sp>
        <p:nvSpPr>
          <p:cNvPr id="5" name="Subtitle 4"/>
          <p:cNvSpPr>
            <a:spLocks noGrp="1"/>
          </p:cNvSpPr>
          <p:nvPr>
            <p:ph type="subTitle" idx="1"/>
          </p:nvPr>
        </p:nvSpPr>
        <p:spPr>
          <a:xfrm>
            <a:off x="1169149" y="3458470"/>
            <a:ext cx="6618288" cy="1485231"/>
          </a:xfrm>
        </p:spPr>
        <p:txBody>
          <a:bodyPr/>
          <a:lstStyle/>
          <a:p>
            <a:endParaRPr lang="nl-NL" dirty="0"/>
          </a:p>
        </p:txBody>
      </p:sp>
      <p:sp>
        <p:nvSpPr>
          <p:cNvPr id="4" name="Title 2"/>
          <p:cNvSpPr txBox="1">
            <a:spLocks/>
          </p:cNvSpPr>
          <p:nvPr/>
        </p:nvSpPr>
        <p:spPr bwMode="auto">
          <a:xfrm>
            <a:off x="1169149" y="2778698"/>
            <a:ext cx="6618288"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lang="nl-NL" sz="2800" b="1" i="0">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rgbClr val="FFFFFE"/>
                </a:solidFill>
                <a:latin typeface="Arial" charset="0"/>
              </a:defRPr>
            </a:lvl2pPr>
            <a:lvl3pPr algn="l" rtl="0" eaLnBrk="1" fontAlgn="base" hangingPunct="1">
              <a:spcBef>
                <a:spcPct val="0"/>
              </a:spcBef>
              <a:spcAft>
                <a:spcPct val="0"/>
              </a:spcAft>
              <a:defRPr sz="2800" b="1">
                <a:solidFill>
                  <a:srgbClr val="FFFFFE"/>
                </a:solidFill>
                <a:latin typeface="Arial" charset="0"/>
              </a:defRPr>
            </a:lvl3pPr>
            <a:lvl4pPr algn="l" rtl="0" eaLnBrk="1" fontAlgn="base" hangingPunct="1">
              <a:spcBef>
                <a:spcPct val="0"/>
              </a:spcBef>
              <a:spcAft>
                <a:spcPct val="0"/>
              </a:spcAft>
              <a:defRPr sz="2800" b="1">
                <a:solidFill>
                  <a:srgbClr val="FFFFFE"/>
                </a:solidFill>
                <a:latin typeface="Arial" charset="0"/>
              </a:defRPr>
            </a:lvl4pPr>
            <a:lvl5pPr algn="l" rtl="0" eaLnBrk="1" fontAlgn="base" hangingPunct="1">
              <a:spcBef>
                <a:spcPct val="0"/>
              </a:spcBef>
              <a:spcAft>
                <a:spcPct val="0"/>
              </a:spcAft>
              <a:defRPr sz="2800" b="1">
                <a:solidFill>
                  <a:srgbClr val="FFFFFE"/>
                </a:solidFill>
                <a:latin typeface="Arial" charset="0"/>
              </a:defRPr>
            </a:lvl5pPr>
            <a:lvl6pPr marL="457200" algn="l" rtl="0" eaLnBrk="1" fontAlgn="base" hangingPunct="1">
              <a:spcBef>
                <a:spcPct val="0"/>
              </a:spcBef>
              <a:spcAft>
                <a:spcPct val="0"/>
              </a:spcAft>
              <a:defRPr sz="2800" b="1">
                <a:solidFill>
                  <a:srgbClr val="FFFFFE"/>
                </a:solidFill>
                <a:latin typeface="Arial" charset="0"/>
              </a:defRPr>
            </a:lvl6pPr>
            <a:lvl7pPr marL="914400" algn="l" rtl="0" eaLnBrk="1" fontAlgn="base" hangingPunct="1">
              <a:spcBef>
                <a:spcPct val="0"/>
              </a:spcBef>
              <a:spcAft>
                <a:spcPct val="0"/>
              </a:spcAft>
              <a:defRPr sz="2800" b="1">
                <a:solidFill>
                  <a:srgbClr val="FFFFFE"/>
                </a:solidFill>
                <a:latin typeface="Arial" charset="0"/>
              </a:defRPr>
            </a:lvl7pPr>
            <a:lvl8pPr marL="1371600" algn="l" rtl="0" eaLnBrk="1" fontAlgn="base" hangingPunct="1">
              <a:spcBef>
                <a:spcPct val="0"/>
              </a:spcBef>
              <a:spcAft>
                <a:spcPct val="0"/>
              </a:spcAft>
              <a:defRPr sz="2800" b="1">
                <a:solidFill>
                  <a:srgbClr val="FFFFFE"/>
                </a:solidFill>
                <a:latin typeface="Arial" charset="0"/>
              </a:defRPr>
            </a:lvl8pPr>
            <a:lvl9pPr marL="1828800" algn="l" rtl="0" eaLnBrk="1" fontAlgn="base" hangingPunct="1">
              <a:spcBef>
                <a:spcPct val="0"/>
              </a:spcBef>
              <a:spcAft>
                <a:spcPct val="0"/>
              </a:spcAft>
              <a:defRPr sz="2800" b="1">
                <a:solidFill>
                  <a:srgbClr val="FFFFFE"/>
                </a:solidFill>
                <a:latin typeface="Arial" charset="0"/>
              </a:defRPr>
            </a:lvl9pPr>
          </a:lstStyle>
          <a:p>
            <a:r>
              <a:rPr lang="en-US" kern="0" dirty="0"/>
              <a:t>Overview of Anura3D</a:t>
            </a:r>
            <a:endParaRPr lang="en-US" sz="2000" kern="0" dirty="0"/>
          </a:p>
        </p:txBody>
      </p:sp>
    </p:spTree>
    <p:extLst>
      <p:ext uri="{BB962C8B-B14F-4D97-AF65-F5344CB8AC3E}">
        <p14:creationId xmlns:p14="http://schemas.microsoft.com/office/powerpoint/2010/main" val="3376566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Multiphase formulations</a:t>
            </a:r>
          </a:p>
        </p:txBody>
      </p:sp>
      <p:pic>
        <p:nvPicPr>
          <p:cNvPr id="4" name="Segnaposto contenuto 3"/>
          <p:cNvPicPr>
            <a:picLocks noGrp="1" noChangeAspect="1"/>
          </p:cNvPicPr>
          <p:nvPr>
            <p:ph idx="1"/>
          </p:nvPr>
        </p:nvPicPr>
        <p:blipFill>
          <a:blip r:embed="rId2"/>
          <a:stretch>
            <a:fillRect/>
          </a:stretch>
        </p:blipFill>
        <p:spPr>
          <a:xfrm>
            <a:off x="629186" y="1116725"/>
            <a:ext cx="6696975" cy="5137150"/>
          </a:xfrm>
          <a:prstGeom prst="rect">
            <a:avLst/>
          </a:prstGeom>
        </p:spPr>
      </p:pic>
      <p:sp>
        <p:nvSpPr>
          <p:cNvPr id="3" name="Rectangle 2">
            <a:extLst>
              <a:ext uri="{FF2B5EF4-FFF2-40B4-BE49-F238E27FC236}">
                <a16:creationId xmlns:a16="http://schemas.microsoft.com/office/drawing/2014/main" id="{2364601D-695A-C1FB-7B3C-A587DE5A2B66}"/>
              </a:ext>
            </a:extLst>
          </p:cNvPr>
          <p:cNvSpPr/>
          <p:nvPr/>
        </p:nvSpPr>
        <p:spPr>
          <a:xfrm>
            <a:off x="3958389" y="4848726"/>
            <a:ext cx="1395664" cy="1052763"/>
          </a:xfrm>
          <a:prstGeom prst="rect">
            <a:avLst/>
          </a:prstGeom>
          <a:solidFill>
            <a:schemeClr val="bg2">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47EB01C-D465-C5E0-0806-4CF87CB9BDEE}"/>
              </a:ext>
            </a:extLst>
          </p:cNvPr>
          <p:cNvSpPr/>
          <p:nvPr/>
        </p:nvSpPr>
        <p:spPr>
          <a:xfrm>
            <a:off x="5642275" y="4848725"/>
            <a:ext cx="1395664" cy="1052763"/>
          </a:xfrm>
          <a:prstGeom prst="rect">
            <a:avLst/>
          </a:prstGeom>
          <a:solidFill>
            <a:schemeClr val="bg2">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009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Manuals</a:t>
            </a:r>
            <a:endParaRPr lang="en-GB" dirty="0"/>
          </a:p>
        </p:txBody>
      </p:sp>
      <p:sp>
        <p:nvSpPr>
          <p:cNvPr id="4" name="Content Placeholder 3"/>
          <p:cNvSpPr>
            <a:spLocks noGrp="1"/>
          </p:cNvSpPr>
          <p:nvPr>
            <p:ph idx="1"/>
          </p:nvPr>
        </p:nvSpPr>
        <p:spPr/>
        <p:txBody>
          <a:bodyPr/>
          <a:lstStyle/>
          <a:p>
            <a:r>
              <a:rPr lang="en-US" b="1" dirty="0"/>
              <a:t>            Tutorial		            Scientific		             Verification</a:t>
            </a:r>
            <a:endParaRPr lang="en-GB" b="1" dirty="0"/>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911" t="7980" r="24017" b="921"/>
          <a:stretch/>
        </p:blipFill>
        <p:spPr bwMode="auto">
          <a:xfrm>
            <a:off x="713300" y="2032000"/>
            <a:ext cx="2188650" cy="3111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861" t="8024" r="24028" b="864"/>
          <a:stretch/>
        </p:blipFill>
        <p:spPr bwMode="auto">
          <a:xfrm>
            <a:off x="3549650" y="2025650"/>
            <a:ext cx="2192385" cy="3111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124"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0486" t="8718" r="25000" b="898"/>
          <a:stretch/>
        </p:blipFill>
        <p:spPr bwMode="auto">
          <a:xfrm>
            <a:off x="6388100" y="2025650"/>
            <a:ext cx="2193497" cy="3111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92461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D03D-9B92-F061-8DDB-C1AB4C758E68}"/>
              </a:ext>
            </a:extLst>
          </p:cNvPr>
          <p:cNvSpPr>
            <a:spLocks noGrp="1"/>
          </p:cNvSpPr>
          <p:nvPr>
            <p:ph type="title"/>
          </p:nvPr>
        </p:nvSpPr>
        <p:spPr/>
        <p:txBody>
          <a:bodyPr/>
          <a:lstStyle/>
          <a:p>
            <a:r>
              <a:rPr lang="en-US" dirty="0"/>
              <a:t>Book</a:t>
            </a:r>
          </a:p>
        </p:txBody>
      </p:sp>
      <p:sp>
        <p:nvSpPr>
          <p:cNvPr id="3" name="Content Placeholder 2">
            <a:extLst>
              <a:ext uri="{FF2B5EF4-FFF2-40B4-BE49-F238E27FC236}">
                <a16:creationId xmlns:a16="http://schemas.microsoft.com/office/drawing/2014/main" id="{564A855C-5E5D-255A-FD4E-321E43FC8B6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DA930AA-2705-9276-6C95-A9744D715E0A}"/>
              </a:ext>
            </a:extLst>
          </p:cNvPr>
          <p:cNvPicPr>
            <a:picLocks noChangeAspect="1"/>
          </p:cNvPicPr>
          <p:nvPr/>
        </p:nvPicPr>
        <p:blipFill>
          <a:blip r:embed="rId2"/>
          <a:stretch>
            <a:fillRect/>
          </a:stretch>
        </p:blipFill>
        <p:spPr>
          <a:xfrm>
            <a:off x="116278" y="956510"/>
            <a:ext cx="2934337" cy="4246438"/>
          </a:xfrm>
          <a:prstGeom prst="rect">
            <a:avLst/>
          </a:prstGeom>
        </p:spPr>
      </p:pic>
      <p:pic>
        <p:nvPicPr>
          <p:cNvPr id="7" name="Picture 6">
            <a:extLst>
              <a:ext uri="{FF2B5EF4-FFF2-40B4-BE49-F238E27FC236}">
                <a16:creationId xmlns:a16="http://schemas.microsoft.com/office/drawing/2014/main" id="{26C1308C-D426-C18C-82F7-CC76CB4CCF01}"/>
              </a:ext>
            </a:extLst>
          </p:cNvPr>
          <p:cNvPicPr>
            <a:picLocks noChangeAspect="1"/>
          </p:cNvPicPr>
          <p:nvPr/>
        </p:nvPicPr>
        <p:blipFill>
          <a:blip r:embed="rId3"/>
          <a:stretch>
            <a:fillRect/>
          </a:stretch>
        </p:blipFill>
        <p:spPr>
          <a:xfrm>
            <a:off x="3270754" y="946251"/>
            <a:ext cx="3304504" cy="4965498"/>
          </a:xfrm>
          <a:prstGeom prst="rect">
            <a:avLst/>
          </a:prstGeom>
          <a:ln>
            <a:solidFill>
              <a:schemeClr val="tx1"/>
            </a:solidFill>
          </a:ln>
        </p:spPr>
      </p:pic>
      <p:pic>
        <p:nvPicPr>
          <p:cNvPr id="13" name="Picture 12">
            <a:extLst>
              <a:ext uri="{FF2B5EF4-FFF2-40B4-BE49-F238E27FC236}">
                <a16:creationId xmlns:a16="http://schemas.microsoft.com/office/drawing/2014/main" id="{9A406996-A386-E1E1-D4DD-AD0F8B2537DD}"/>
              </a:ext>
            </a:extLst>
          </p:cNvPr>
          <p:cNvPicPr>
            <a:picLocks noChangeAspect="1"/>
          </p:cNvPicPr>
          <p:nvPr/>
        </p:nvPicPr>
        <p:blipFill>
          <a:blip r:embed="rId4"/>
          <a:stretch>
            <a:fillRect/>
          </a:stretch>
        </p:blipFill>
        <p:spPr>
          <a:xfrm>
            <a:off x="5677972" y="1997242"/>
            <a:ext cx="3114136" cy="4523874"/>
          </a:xfrm>
          <a:prstGeom prst="rect">
            <a:avLst/>
          </a:prstGeom>
          <a:ln>
            <a:solidFill>
              <a:schemeClr val="tx1"/>
            </a:solidFill>
          </a:ln>
        </p:spPr>
      </p:pic>
      <p:sp>
        <p:nvSpPr>
          <p:cNvPr id="4" name="Rectangle 3">
            <a:extLst>
              <a:ext uri="{FF2B5EF4-FFF2-40B4-BE49-F238E27FC236}">
                <a16:creationId xmlns:a16="http://schemas.microsoft.com/office/drawing/2014/main" id="{E70E5706-8AD6-7DED-84A1-AF8A32E3DCF0}"/>
              </a:ext>
            </a:extLst>
          </p:cNvPr>
          <p:cNvSpPr/>
          <p:nvPr/>
        </p:nvSpPr>
        <p:spPr>
          <a:xfrm>
            <a:off x="3435350" y="2597150"/>
            <a:ext cx="635000" cy="190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6918523-A56B-D098-D3EA-D599672F80B5}"/>
              </a:ext>
            </a:extLst>
          </p:cNvPr>
          <p:cNvSpPr/>
          <p:nvPr/>
        </p:nvSpPr>
        <p:spPr>
          <a:xfrm>
            <a:off x="5803900" y="4406900"/>
            <a:ext cx="831850" cy="190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31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ccia in giù 20"/>
          <p:cNvSpPr/>
          <p:nvPr/>
        </p:nvSpPr>
        <p:spPr>
          <a:xfrm rot="17316842">
            <a:off x="3823227" y="-118395"/>
            <a:ext cx="1685925" cy="9280545"/>
          </a:xfrm>
          <a:prstGeom prst="down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p:cNvSpPr/>
          <p:nvPr/>
        </p:nvSpPr>
        <p:spPr>
          <a:xfrm>
            <a:off x="2933700" y="3667125"/>
            <a:ext cx="2821352" cy="988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2" name="Title 1"/>
          <p:cNvSpPr>
            <a:spLocks noGrp="1"/>
          </p:cNvSpPr>
          <p:nvPr>
            <p:ph type="title"/>
          </p:nvPr>
        </p:nvSpPr>
        <p:spPr/>
        <p:txBody>
          <a:bodyPr/>
          <a:lstStyle/>
          <a:p>
            <a:r>
              <a:rPr lang="en-US" dirty="0"/>
              <a:t>Performing a numerical simulation with Anura3D</a:t>
            </a:r>
          </a:p>
        </p:txBody>
      </p:sp>
      <p:pic>
        <p:nvPicPr>
          <p:cNvPr id="3" name="Picture 2"/>
          <p:cNvPicPr>
            <a:picLocks noChangeAspect="1"/>
          </p:cNvPicPr>
          <p:nvPr/>
        </p:nvPicPr>
        <p:blipFill rotWithShape="1">
          <a:blip r:embed="rId2"/>
          <a:srcRect l="13380" t="29700" r="6296" b="55375"/>
          <a:stretch/>
        </p:blipFill>
        <p:spPr>
          <a:xfrm>
            <a:off x="696913" y="1630025"/>
            <a:ext cx="7823403" cy="817667"/>
          </a:xfrm>
          <a:prstGeom prst="rect">
            <a:avLst/>
          </a:prstGeom>
        </p:spPr>
      </p:pic>
      <p:sp>
        <p:nvSpPr>
          <p:cNvPr id="4" name="Rounded Rectangle 3"/>
          <p:cNvSpPr/>
          <p:nvPr/>
        </p:nvSpPr>
        <p:spPr>
          <a:xfrm>
            <a:off x="605540" y="985573"/>
            <a:ext cx="2520280" cy="57606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a:p>
            <a:pPr algn="ctr"/>
            <a:r>
              <a:rPr lang="en-US" dirty="0"/>
              <a:t>(pre-processing)</a:t>
            </a:r>
          </a:p>
        </p:txBody>
      </p:sp>
      <p:sp>
        <p:nvSpPr>
          <p:cNvPr id="5" name="Rounded Rectangle 4"/>
          <p:cNvSpPr/>
          <p:nvPr/>
        </p:nvSpPr>
        <p:spPr>
          <a:xfrm>
            <a:off x="3377848" y="985573"/>
            <a:ext cx="2103120" cy="57606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Simulation</a:t>
            </a:r>
          </a:p>
        </p:txBody>
      </p:sp>
      <p:sp>
        <p:nvSpPr>
          <p:cNvPr id="6" name="Rounded Rectangle 5"/>
          <p:cNvSpPr/>
          <p:nvPr/>
        </p:nvSpPr>
        <p:spPr>
          <a:xfrm>
            <a:off x="5755052" y="985574"/>
            <a:ext cx="2286000" cy="57606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a:t>
            </a:r>
          </a:p>
          <a:p>
            <a:pPr algn="ctr"/>
            <a:r>
              <a:rPr lang="en-US" dirty="0"/>
              <a:t>(post-processing)</a:t>
            </a:r>
          </a:p>
        </p:txBody>
      </p:sp>
      <p:pic>
        <p:nvPicPr>
          <p:cNvPr id="13" name="Immagine 12"/>
          <p:cNvPicPr>
            <a:picLocks noChangeAspect="1"/>
          </p:cNvPicPr>
          <p:nvPr/>
        </p:nvPicPr>
        <p:blipFill>
          <a:blip r:embed="rId3"/>
          <a:stretch>
            <a:fillRect/>
          </a:stretch>
        </p:blipFill>
        <p:spPr>
          <a:xfrm>
            <a:off x="696913" y="2992227"/>
            <a:ext cx="1780900" cy="449633"/>
          </a:xfrm>
          <a:prstGeom prst="rect">
            <a:avLst/>
          </a:prstGeom>
        </p:spPr>
      </p:pic>
      <p:grpSp>
        <p:nvGrpSpPr>
          <p:cNvPr id="17" name="Gruppo 16"/>
          <p:cNvGrpSpPr/>
          <p:nvPr/>
        </p:nvGrpSpPr>
        <p:grpSpPr>
          <a:xfrm>
            <a:off x="3021554" y="3769992"/>
            <a:ext cx="2615732" cy="843765"/>
            <a:chOff x="3139320" y="4172666"/>
            <a:chExt cx="2615732" cy="843765"/>
          </a:xfrm>
        </p:grpSpPr>
        <p:pic>
          <p:nvPicPr>
            <p:cNvPr id="14" name="Picture 12"/>
            <p:cNvPicPr>
              <a:picLocks noChangeAspect="1"/>
            </p:cNvPicPr>
            <p:nvPr/>
          </p:nvPicPr>
          <p:blipFill rotWithShape="1">
            <a:blip r:embed="rId4"/>
            <a:srcRect l="11417" t="40370" r="76750" b="49156"/>
            <a:stretch/>
          </p:blipFill>
          <p:spPr>
            <a:xfrm>
              <a:off x="3970766" y="4192464"/>
              <a:ext cx="1784286" cy="444196"/>
            </a:xfrm>
            <a:prstGeom prst="rect">
              <a:avLst/>
            </a:prstGeom>
          </p:spPr>
        </p:pic>
        <p:pic>
          <p:nvPicPr>
            <p:cNvPr id="15"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9320" y="4172666"/>
              <a:ext cx="831446" cy="843765"/>
            </a:xfrm>
            <a:prstGeom prst="rect">
              <a:avLst/>
            </a:prstGeom>
          </p:spPr>
        </p:pic>
      </p:grpSp>
      <p:pic>
        <p:nvPicPr>
          <p:cNvPr id="2050" name="Picture 2" descr="Risultati immagini per paravi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1083" y="5003798"/>
            <a:ext cx="2708751" cy="711202"/>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p:cNvSpPr txBox="1"/>
          <p:nvPr/>
        </p:nvSpPr>
        <p:spPr>
          <a:xfrm>
            <a:off x="731547" y="3667125"/>
            <a:ext cx="1570037" cy="646331"/>
          </a:xfrm>
          <a:prstGeom prst="rect">
            <a:avLst/>
          </a:prstGeom>
          <a:noFill/>
        </p:spPr>
        <p:txBody>
          <a:bodyPr wrap="square" rtlCol="0">
            <a:spAutoFit/>
          </a:bodyPr>
          <a:lstStyle/>
          <a:p>
            <a:r>
              <a:rPr lang="it-IT" dirty="0"/>
              <a:t>Text </a:t>
            </a:r>
            <a:r>
              <a:rPr lang="it-IT" dirty="0" err="1"/>
              <a:t>files</a:t>
            </a:r>
            <a:r>
              <a:rPr lang="it-IT" dirty="0"/>
              <a:t> (CPS, GOM)</a:t>
            </a:r>
          </a:p>
        </p:txBody>
      </p:sp>
      <p:sp>
        <p:nvSpPr>
          <p:cNvPr id="19" name="CasellaDiTesto 18"/>
          <p:cNvSpPr txBox="1"/>
          <p:nvPr/>
        </p:nvSpPr>
        <p:spPr>
          <a:xfrm>
            <a:off x="3273134" y="4655869"/>
            <a:ext cx="1819275" cy="369332"/>
          </a:xfrm>
          <a:prstGeom prst="rect">
            <a:avLst/>
          </a:prstGeom>
          <a:noFill/>
        </p:spPr>
        <p:txBody>
          <a:bodyPr wrap="square" rtlCol="0">
            <a:spAutoFit/>
          </a:bodyPr>
          <a:lstStyle/>
          <a:p>
            <a:pPr algn="ctr"/>
            <a:r>
              <a:rPr lang="it-IT" dirty="0"/>
              <a:t>Fortran</a:t>
            </a:r>
          </a:p>
        </p:txBody>
      </p:sp>
      <p:sp>
        <p:nvSpPr>
          <p:cNvPr id="20" name="CasellaDiTesto 19"/>
          <p:cNvSpPr txBox="1"/>
          <p:nvPr/>
        </p:nvSpPr>
        <p:spPr>
          <a:xfrm>
            <a:off x="5997284" y="5715000"/>
            <a:ext cx="2314575" cy="369332"/>
          </a:xfrm>
          <a:prstGeom prst="rect">
            <a:avLst/>
          </a:prstGeom>
          <a:noFill/>
        </p:spPr>
        <p:txBody>
          <a:bodyPr wrap="square" rtlCol="0">
            <a:spAutoFit/>
          </a:bodyPr>
          <a:lstStyle/>
          <a:p>
            <a:r>
              <a:rPr lang="it-IT" dirty="0" err="1"/>
              <a:t>Vtk</a:t>
            </a:r>
            <a:r>
              <a:rPr lang="it-IT" dirty="0"/>
              <a:t> </a:t>
            </a:r>
            <a:r>
              <a:rPr lang="it-IT" dirty="0" err="1"/>
              <a:t>files</a:t>
            </a:r>
            <a:endParaRPr lang="it-IT" dirty="0"/>
          </a:p>
        </p:txBody>
      </p:sp>
    </p:spTree>
    <p:extLst>
      <p:ext uri="{BB962C8B-B14F-4D97-AF65-F5344CB8AC3E}">
        <p14:creationId xmlns:p14="http://schemas.microsoft.com/office/powerpoint/2010/main" val="304800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69149" y="970089"/>
            <a:ext cx="6618288" cy="885825"/>
          </a:xfrm>
        </p:spPr>
        <p:txBody>
          <a:bodyPr/>
          <a:lstStyle/>
          <a:p>
            <a:pPr algn="ctr"/>
            <a:r>
              <a:rPr lang="nl-NL" b="0" dirty="0"/>
              <a:t>Anura3D Training Course – UC Berkeley</a:t>
            </a:r>
            <a:br>
              <a:rPr lang="nl-NL" b="0" dirty="0"/>
            </a:br>
            <a:r>
              <a:rPr lang="nl-NL" sz="2000" b="0" dirty="0"/>
              <a:t>6 September, 2024</a:t>
            </a:r>
            <a:endParaRPr lang="en-GB" sz="2000" b="0" dirty="0"/>
          </a:p>
        </p:txBody>
      </p:sp>
      <p:sp>
        <p:nvSpPr>
          <p:cNvPr id="5" name="Subtitle 4"/>
          <p:cNvSpPr>
            <a:spLocks noGrp="1"/>
          </p:cNvSpPr>
          <p:nvPr>
            <p:ph type="subTitle" idx="1"/>
          </p:nvPr>
        </p:nvSpPr>
        <p:spPr>
          <a:xfrm>
            <a:off x="1169149" y="3458470"/>
            <a:ext cx="6618288" cy="1485231"/>
          </a:xfrm>
        </p:spPr>
        <p:txBody>
          <a:bodyPr/>
          <a:lstStyle/>
          <a:p>
            <a:endParaRPr lang="nl-NL" dirty="0"/>
          </a:p>
        </p:txBody>
      </p:sp>
      <p:sp>
        <p:nvSpPr>
          <p:cNvPr id="4" name="Title 2"/>
          <p:cNvSpPr txBox="1">
            <a:spLocks/>
          </p:cNvSpPr>
          <p:nvPr/>
        </p:nvSpPr>
        <p:spPr bwMode="auto">
          <a:xfrm>
            <a:off x="1169149" y="2778698"/>
            <a:ext cx="6618288"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lang="nl-NL" sz="2800" b="1" i="0">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rgbClr val="FFFFFE"/>
                </a:solidFill>
                <a:latin typeface="Arial" charset="0"/>
              </a:defRPr>
            </a:lvl2pPr>
            <a:lvl3pPr algn="l" rtl="0" eaLnBrk="1" fontAlgn="base" hangingPunct="1">
              <a:spcBef>
                <a:spcPct val="0"/>
              </a:spcBef>
              <a:spcAft>
                <a:spcPct val="0"/>
              </a:spcAft>
              <a:defRPr sz="2800" b="1">
                <a:solidFill>
                  <a:srgbClr val="FFFFFE"/>
                </a:solidFill>
                <a:latin typeface="Arial" charset="0"/>
              </a:defRPr>
            </a:lvl3pPr>
            <a:lvl4pPr algn="l" rtl="0" eaLnBrk="1" fontAlgn="base" hangingPunct="1">
              <a:spcBef>
                <a:spcPct val="0"/>
              </a:spcBef>
              <a:spcAft>
                <a:spcPct val="0"/>
              </a:spcAft>
              <a:defRPr sz="2800" b="1">
                <a:solidFill>
                  <a:srgbClr val="FFFFFE"/>
                </a:solidFill>
                <a:latin typeface="Arial" charset="0"/>
              </a:defRPr>
            </a:lvl4pPr>
            <a:lvl5pPr algn="l" rtl="0" eaLnBrk="1" fontAlgn="base" hangingPunct="1">
              <a:spcBef>
                <a:spcPct val="0"/>
              </a:spcBef>
              <a:spcAft>
                <a:spcPct val="0"/>
              </a:spcAft>
              <a:defRPr sz="2800" b="1">
                <a:solidFill>
                  <a:srgbClr val="FFFFFE"/>
                </a:solidFill>
                <a:latin typeface="Arial" charset="0"/>
              </a:defRPr>
            </a:lvl5pPr>
            <a:lvl6pPr marL="457200" algn="l" rtl="0" eaLnBrk="1" fontAlgn="base" hangingPunct="1">
              <a:spcBef>
                <a:spcPct val="0"/>
              </a:spcBef>
              <a:spcAft>
                <a:spcPct val="0"/>
              </a:spcAft>
              <a:defRPr sz="2800" b="1">
                <a:solidFill>
                  <a:srgbClr val="FFFFFE"/>
                </a:solidFill>
                <a:latin typeface="Arial" charset="0"/>
              </a:defRPr>
            </a:lvl6pPr>
            <a:lvl7pPr marL="914400" algn="l" rtl="0" eaLnBrk="1" fontAlgn="base" hangingPunct="1">
              <a:spcBef>
                <a:spcPct val="0"/>
              </a:spcBef>
              <a:spcAft>
                <a:spcPct val="0"/>
              </a:spcAft>
              <a:defRPr sz="2800" b="1">
                <a:solidFill>
                  <a:srgbClr val="FFFFFE"/>
                </a:solidFill>
                <a:latin typeface="Arial" charset="0"/>
              </a:defRPr>
            </a:lvl7pPr>
            <a:lvl8pPr marL="1371600" algn="l" rtl="0" eaLnBrk="1" fontAlgn="base" hangingPunct="1">
              <a:spcBef>
                <a:spcPct val="0"/>
              </a:spcBef>
              <a:spcAft>
                <a:spcPct val="0"/>
              </a:spcAft>
              <a:defRPr sz="2800" b="1">
                <a:solidFill>
                  <a:srgbClr val="FFFFFE"/>
                </a:solidFill>
                <a:latin typeface="Arial" charset="0"/>
              </a:defRPr>
            </a:lvl8pPr>
            <a:lvl9pPr marL="1828800" algn="l" rtl="0" eaLnBrk="1" fontAlgn="base" hangingPunct="1">
              <a:spcBef>
                <a:spcPct val="0"/>
              </a:spcBef>
              <a:spcAft>
                <a:spcPct val="0"/>
              </a:spcAft>
              <a:defRPr sz="2800" b="1">
                <a:solidFill>
                  <a:srgbClr val="FFFFFE"/>
                </a:solidFill>
                <a:latin typeface="Arial" charset="0"/>
              </a:defRPr>
            </a:lvl9pPr>
          </a:lstStyle>
          <a:p>
            <a:r>
              <a:rPr lang="en-US" kern="0" dirty="0"/>
              <a:t>Basis of Anura3D – For users and developers</a:t>
            </a:r>
            <a:endParaRPr lang="en-US" sz="2000" kern="0" dirty="0"/>
          </a:p>
        </p:txBody>
      </p:sp>
    </p:spTree>
    <p:extLst>
      <p:ext uri="{BB962C8B-B14F-4D97-AF65-F5344CB8AC3E}">
        <p14:creationId xmlns:p14="http://schemas.microsoft.com/office/powerpoint/2010/main" val="225496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0117-382B-CEF2-6914-4C3C035AE5F5}"/>
              </a:ext>
            </a:extLst>
          </p:cNvPr>
          <p:cNvSpPr>
            <a:spLocks noGrp="1"/>
          </p:cNvSpPr>
          <p:nvPr>
            <p:ph type="title"/>
          </p:nvPr>
        </p:nvSpPr>
        <p:spPr/>
        <p:txBody>
          <a:bodyPr/>
          <a:lstStyle/>
          <a:p>
            <a:r>
              <a:rPr lang="en-US" dirty="0"/>
              <a:t>Installing Anura3D – two main components</a:t>
            </a:r>
          </a:p>
        </p:txBody>
      </p:sp>
      <p:sp>
        <p:nvSpPr>
          <p:cNvPr id="3" name="Content Placeholder 2">
            <a:extLst>
              <a:ext uri="{FF2B5EF4-FFF2-40B4-BE49-F238E27FC236}">
                <a16:creationId xmlns:a16="http://schemas.microsoft.com/office/drawing/2014/main" id="{DBDA2D96-30E2-7726-B7F5-CA37A0A096C6}"/>
              </a:ext>
            </a:extLst>
          </p:cNvPr>
          <p:cNvSpPr>
            <a:spLocks noGrp="1"/>
          </p:cNvSpPr>
          <p:nvPr>
            <p:ph idx="1"/>
          </p:nvPr>
        </p:nvSpPr>
        <p:spPr/>
        <p:txBody>
          <a:bodyPr/>
          <a:lstStyle/>
          <a:p>
            <a:r>
              <a:rPr lang="en-US" dirty="0"/>
              <a:t>We use the following packages to install Fortran and modify the code: </a:t>
            </a:r>
          </a:p>
          <a:p>
            <a:pPr>
              <a:buFont typeface="Arial" panose="020B0604020202020204" pitchFamily="34" charset="0"/>
              <a:buChar char="•"/>
            </a:pPr>
            <a:r>
              <a:rPr lang="en-US" dirty="0" err="1"/>
              <a:t>OneAPI</a:t>
            </a:r>
            <a:r>
              <a:rPr lang="en-US" dirty="0"/>
              <a:t>: </a:t>
            </a:r>
            <a:r>
              <a:rPr lang="en-US" dirty="0" err="1"/>
              <a:t>Fotran</a:t>
            </a:r>
            <a:r>
              <a:rPr lang="en-US" dirty="0"/>
              <a:t> package from Intel which enables use of the language. </a:t>
            </a:r>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endParaRPr lang="en-US" dirty="0"/>
          </a:p>
          <a:p>
            <a:pPr>
              <a:buFont typeface="Arial" panose="020B0604020202020204" pitchFamily="34" charset="0"/>
              <a:buChar char="•"/>
            </a:pPr>
            <a:r>
              <a:rPr lang="en-US" dirty="0"/>
              <a:t>MS Visual Studio Community: IDE used to compile and modify the code.</a:t>
            </a:r>
          </a:p>
        </p:txBody>
      </p:sp>
      <p:pic>
        <p:nvPicPr>
          <p:cNvPr id="5" name="Picture 4">
            <a:extLst>
              <a:ext uri="{FF2B5EF4-FFF2-40B4-BE49-F238E27FC236}">
                <a16:creationId xmlns:a16="http://schemas.microsoft.com/office/drawing/2014/main" id="{67CF62C2-35D5-3FFC-00D7-F6B0457191E3}"/>
              </a:ext>
            </a:extLst>
          </p:cNvPr>
          <p:cNvPicPr>
            <a:picLocks noChangeAspect="1"/>
          </p:cNvPicPr>
          <p:nvPr/>
        </p:nvPicPr>
        <p:blipFill rotWithShape="1">
          <a:blip r:embed="rId2"/>
          <a:srcRect t="26330" b="46341"/>
          <a:stretch/>
        </p:blipFill>
        <p:spPr>
          <a:xfrm>
            <a:off x="869949" y="2489200"/>
            <a:ext cx="3826738" cy="717550"/>
          </a:xfrm>
          <a:prstGeom prst="rect">
            <a:avLst/>
          </a:prstGeom>
          <a:ln>
            <a:solidFill>
              <a:schemeClr val="tx1"/>
            </a:solidFill>
          </a:ln>
        </p:spPr>
      </p:pic>
      <p:pic>
        <p:nvPicPr>
          <p:cNvPr id="6" name="Picture 5">
            <a:extLst>
              <a:ext uri="{FF2B5EF4-FFF2-40B4-BE49-F238E27FC236}">
                <a16:creationId xmlns:a16="http://schemas.microsoft.com/office/drawing/2014/main" id="{D4DF351B-0984-9D4C-6343-375C047B4FF4}"/>
              </a:ext>
            </a:extLst>
          </p:cNvPr>
          <p:cNvPicPr>
            <a:picLocks noChangeAspect="1"/>
          </p:cNvPicPr>
          <p:nvPr/>
        </p:nvPicPr>
        <p:blipFill rotWithShape="1">
          <a:blip r:embed="rId2"/>
          <a:srcRect t="58992" b="7347"/>
          <a:stretch/>
        </p:blipFill>
        <p:spPr>
          <a:xfrm>
            <a:off x="5161692" y="2489200"/>
            <a:ext cx="3126643" cy="722120"/>
          </a:xfrm>
          <a:prstGeom prst="rect">
            <a:avLst/>
          </a:prstGeom>
          <a:ln>
            <a:solidFill>
              <a:schemeClr val="tx1"/>
            </a:solidFill>
          </a:ln>
        </p:spPr>
      </p:pic>
      <p:pic>
        <p:nvPicPr>
          <p:cNvPr id="8" name="Picture 7">
            <a:extLst>
              <a:ext uri="{FF2B5EF4-FFF2-40B4-BE49-F238E27FC236}">
                <a16:creationId xmlns:a16="http://schemas.microsoft.com/office/drawing/2014/main" id="{A1F9CEF7-43DD-4018-9CE3-98B5BCD1098E}"/>
              </a:ext>
            </a:extLst>
          </p:cNvPr>
          <p:cNvPicPr>
            <a:picLocks noChangeAspect="1"/>
          </p:cNvPicPr>
          <p:nvPr/>
        </p:nvPicPr>
        <p:blipFill>
          <a:blip r:embed="rId3"/>
          <a:stretch>
            <a:fillRect/>
          </a:stretch>
        </p:blipFill>
        <p:spPr>
          <a:xfrm>
            <a:off x="801045" y="3825927"/>
            <a:ext cx="4015530" cy="2479430"/>
          </a:xfrm>
          <a:prstGeom prst="rect">
            <a:avLst/>
          </a:prstGeom>
        </p:spPr>
      </p:pic>
      <p:pic>
        <p:nvPicPr>
          <p:cNvPr id="12" name="Picture 11">
            <a:extLst>
              <a:ext uri="{FF2B5EF4-FFF2-40B4-BE49-F238E27FC236}">
                <a16:creationId xmlns:a16="http://schemas.microsoft.com/office/drawing/2014/main" id="{85F96D8D-F54C-4663-6AD8-44171B13A5C5}"/>
              </a:ext>
            </a:extLst>
          </p:cNvPr>
          <p:cNvPicPr>
            <a:picLocks noChangeAspect="1"/>
          </p:cNvPicPr>
          <p:nvPr/>
        </p:nvPicPr>
        <p:blipFill>
          <a:blip r:embed="rId4"/>
          <a:stretch>
            <a:fillRect/>
          </a:stretch>
        </p:blipFill>
        <p:spPr>
          <a:xfrm>
            <a:off x="5017111" y="3825927"/>
            <a:ext cx="3756888" cy="2479430"/>
          </a:xfrm>
          <a:prstGeom prst="rect">
            <a:avLst/>
          </a:prstGeom>
        </p:spPr>
      </p:pic>
    </p:spTree>
    <p:extLst>
      <p:ext uri="{BB962C8B-B14F-4D97-AF65-F5344CB8AC3E}">
        <p14:creationId xmlns:p14="http://schemas.microsoft.com/office/powerpoint/2010/main" val="597740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77EA-6BE9-4492-610E-EBC15CC54A75}"/>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9D1CF310-874E-E0D1-F4CD-0AC1B7AC7FA3}"/>
              </a:ext>
            </a:extLst>
          </p:cNvPr>
          <p:cNvSpPr>
            <a:spLocks noGrp="1"/>
          </p:cNvSpPr>
          <p:nvPr>
            <p:ph idx="1"/>
          </p:nvPr>
        </p:nvSpPr>
        <p:spPr>
          <a:xfrm>
            <a:off x="681676" y="5103000"/>
            <a:ext cx="7874000" cy="1229135"/>
          </a:xfrm>
        </p:spPr>
        <p:txBody>
          <a:bodyPr/>
          <a:lstStyle/>
          <a:p>
            <a:r>
              <a:rPr lang="en-US" dirty="0"/>
              <a:t>In Anura3D, the solution consists of many modules </a:t>
            </a:r>
            <a:br>
              <a:rPr lang="en-US" dirty="0"/>
            </a:br>
            <a:r>
              <a:rPr lang="en-US" dirty="0"/>
              <a:t>which are organized as you can see in the solution </a:t>
            </a:r>
            <a:br>
              <a:rPr lang="en-US" dirty="0"/>
            </a:br>
            <a:r>
              <a:rPr lang="en-US" dirty="0"/>
              <a:t>explored in MS visual studio. </a:t>
            </a:r>
          </a:p>
        </p:txBody>
      </p:sp>
      <p:pic>
        <p:nvPicPr>
          <p:cNvPr id="4" name="Content Placeholder 5" descr="A diagram of a graph&#10;&#10;Description automatically generated with medium confidence">
            <a:extLst>
              <a:ext uri="{FF2B5EF4-FFF2-40B4-BE49-F238E27FC236}">
                <a16:creationId xmlns:a16="http://schemas.microsoft.com/office/drawing/2014/main" id="{D7BB254E-2B59-055B-293A-9F20ECF14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73666" y="1074739"/>
            <a:ext cx="8700665" cy="241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5530DB3C-2C75-E332-5A5B-92623F233303}"/>
              </a:ext>
            </a:extLst>
          </p:cNvPr>
          <p:cNvSpPr txBox="1"/>
          <p:nvPr/>
        </p:nvSpPr>
        <p:spPr>
          <a:xfrm>
            <a:off x="634796" y="3300716"/>
            <a:ext cx="1744692" cy="1600438"/>
          </a:xfrm>
          <a:prstGeom prst="rect">
            <a:avLst/>
          </a:prstGeom>
          <a:noFill/>
        </p:spPr>
        <p:txBody>
          <a:bodyPr wrap="square" rtlCol="0">
            <a:spAutoFit/>
          </a:bodyPr>
          <a:lstStyle/>
          <a:p>
            <a:r>
              <a:rPr lang="en-US" sz="1400" i="1" dirty="0">
                <a:solidFill>
                  <a:srgbClr val="00B050"/>
                </a:solidFill>
              </a:rPr>
              <a:t>Start of the time step:</a:t>
            </a:r>
          </a:p>
          <a:p>
            <a:pPr marL="214313" indent="-214313">
              <a:buFont typeface="Arial" panose="020B0604020202020204" pitchFamily="34" charset="0"/>
              <a:buChar char="•"/>
            </a:pPr>
            <a:r>
              <a:rPr lang="en-US" sz="1400" i="1" dirty="0">
                <a:solidFill>
                  <a:srgbClr val="00B050"/>
                </a:solidFill>
              </a:rPr>
              <a:t>Map data (mass, loads, momentum) from particles to grid nodes.</a:t>
            </a:r>
          </a:p>
        </p:txBody>
      </p:sp>
      <p:sp>
        <p:nvSpPr>
          <p:cNvPr id="6" name="TextBox 5">
            <a:extLst>
              <a:ext uri="{FF2B5EF4-FFF2-40B4-BE49-F238E27FC236}">
                <a16:creationId xmlns:a16="http://schemas.microsoft.com/office/drawing/2014/main" id="{339716F7-31A0-0414-A508-CD6339E93BEE}"/>
              </a:ext>
            </a:extLst>
          </p:cNvPr>
          <p:cNvSpPr txBox="1"/>
          <p:nvPr/>
        </p:nvSpPr>
        <p:spPr>
          <a:xfrm>
            <a:off x="2639671" y="3329927"/>
            <a:ext cx="3952237" cy="1600438"/>
          </a:xfrm>
          <a:prstGeom prst="rect">
            <a:avLst/>
          </a:prstGeom>
          <a:noFill/>
        </p:spPr>
        <p:txBody>
          <a:bodyPr wrap="square" rtlCol="0">
            <a:spAutoFit/>
          </a:bodyPr>
          <a:lstStyle/>
          <a:p>
            <a:pPr algn="ctr"/>
            <a:r>
              <a:rPr lang="en-US" sz="1400" i="1" dirty="0">
                <a:solidFill>
                  <a:srgbClr val="0070C0"/>
                </a:solidFill>
              </a:rPr>
              <a:t>Middle of the step (</a:t>
            </a:r>
            <a:r>
              <a:rPr lang="en-US" sz="1400" i="1" dirty="0" err="1">
                <a:solidFill>
                  <a:srgbClr val="0070C0"/>
                </a:solidFill>
              </a:rPr>
              <a:t>Lagrangain</a:t>
            </a:r>
            <a:r>
              <a:rPr lang="en-US" sz="1400" i="1" dirty="0">
                <a:solidFill>
                  <a:srgbClr val="0070C0"/>
                </a:solidFill>
              </a:rPr>
              <a:t>) – </a:t>
            </a:r>
            <a:br>
              <a:rPr lang="en-US" sz="1400" i="1" dirty="0">
                <a:solidFill>
                  <a:srgbClr val="0070C0"/>
                </a:solidFill>
              </a:rPr>
            </a:br>
            <a:r>
              <a:rPr lang="en-US" sz="1400" i="1" dirty="0">
                <a:solidFill>
                  <a:srgbClr val="0070C0"/>
                </a:solidFill>
              </a:rPr>
              <a:t>grid is moved, dragging particles along via ‘FEM-type’ mapping of momentum:</a:t>
            </a:r>
          </a:p>
          <a:p>
            <a:pPr marL="214313" indent="-214313" algn="ctr">
              <a:buFont typeface="Arial" panose="020B0604020202020204" pitchFamily="34" charset="0"/>
              <a:buChar char="•"/>
            </a:pPr>
            <a:r>
              <a:rPr lang="en-US" sz="1400" i="1" dirty="0">
                <a:solidFill>
                  <a:srgbClr val="0070C0"/>
                </a:solidFill>
              </a:rPr>
              <a:t>Solve discretized momentum equations on predefined background grid.</a:t>
            </a:r>
          </a:p>
          <a:p>
            <a:pPr marL="214313" indent="-214313" algn="ctr">
              <a:buFont typeface="Arial" panose="020B0604020202020204" pitchFamily="34" charset="0"/>
              <a:buChar char="•"/>
            </a:pPr>
            <a:r>
              <a:rPr lang="en-US" sz="1400" i="1" dirty="0">
                <a:solidFill>
                  <a:srgbClr val="0070C0"/>
                </a:solidFill>
              </a:rPr>
              <a:t>Use standard mapping to map data to particles</a:t>
            </a:r>
          </a:p>
        </p:txBody>
      </p:sp>
      <p:sp>
        <p:nvSpPr>
          <p:cNvPr id="7" name="TextBox 6">
            <a:extLst>
              <a:ext uri="{FF2B5EF4-FFF2-40B4-BE49-F238E27FC236}">
                <a16:creationId xmlns:a16="http://schemas.microsoft.com/office/drawing/2014/main" id="{9D66DD34-7CA9-9632-4F97-608392AA3A0B}"/>
              </a:ext>
            </a:extLst>
          </p:cNvPr>
          <p:cNvSpPr txBox="1"/>
          <p:nvPr/>
        </p:nvSpPr>
        <p:spPr>
          <a:xfrm>
            <a:off x="6627193" y="3432783"/>
            <a:ext cx="1991229" cy="1384995"/>
          </a:xfrm>
          <a:prstGeom prst="rect">
            <a:avLst/>
          </a:prstGeom>
          <a:noFill/>
        </p:spPr>
        <p:txBody>
          <a:bodyPr wrap="square" rtlCol="0">
            <a:spAutoFit/>
          </a:bodyPr>
          <a:lstStyle/>
          <a:p>
            <a:r>
              <a:rPr lang="en-US" sz="1400" i="1" dirty="0">
                <a:solidFill>
                  <a:srgbClr val="FF0000"/>
                </a:solidFill>
              </a:rPr>
              <a:t>End of the time step: </a:t>
            </a:r>
          </a:p>
          <a:p>
            <a:pPr marL="214313" indent="-214313">
              <a:buFont typeface="Arial" panose="020B0604020202020204" pitchFamily="34" charset="0"/>
              <a:buChar char="•"/>
            </a:pPr>
            <a:r>
              <a:rPr lang="en-US" sz="1400" i="1" dirty="0">
                <a:solidFill>
                  <a:srgbClr val="FF0000"/>
                </a:solidFill>
              </a:rPr>
              <a:t>Reset  grid if you want particles to move through the grid in an Eulerian manner</a:t>
            </a:r>
          </a:p>
        </p:txBody>
      </p:sp>
      <p:sp>
        <p:nvSpPr>
          <p:cNvPr id="8" name="Rectangle 7">
            <a:extLst>
              <a:ext uri="{FF2B5EF4-FFF2-40B4-BE49-F238E27FC236}">
                <a16:creationId xmlns:a16="http://schemas.microsoft.com/office/drawing/2014/main" id="{78669A7A-EAC2-F0C6-9261-6E8496AFB5FA}"/>
              </a:ext>
            </a:extLst>
          </p:cNvPr>
          <p:cNvSpPr/>
          <p:nvPr/>
        </p:nvSpPr>
        <p:spPr>
          <a:xfrm>
            <a:off x="444500" y="1074738"/>
            <a:ext cx="2157413" cy="3823354"/>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ADB3AF-F244-FB55-2555-0865F9D64BB4}"/>
              </a:ext>
            </a:extLst>
          </p:cNvPr>
          <p:cNvSpPr/>
          <p:nvPr/>
        </p:nvSpPr>
        <p:spPr>
          <a:xfrm>
            <a:off x="2659197" y="1074738"/>
            <a:ext cx="3836060" cy="3823353"/>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86368F64-01AF-79EE-597C-A3B000AD24AF}"/>
              </a:ext>
            </a:extLst>
          </p:cNvPr>
          <p:cNvSpPr/>
          <p:nvPr/>
        </p:nvSpPr>
        <p:spPr>
          <a:xfrm>
            <a:off x="6548901" y="1074737"/>
            <a:ext cx="2089481" cy="382335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6E5FE696-BD10-3C33-2AB9-AF4B2DC681CE}"/>
              </a:ext>
            </a:extLst>
          </p:cNvPr>
          <p:cNvPicPr>
            <a:picLocks noChangeAspect="1"/>
          </p:cNvPicPr>
          <p:nvPr/>
        </p:nvPicPr>
        <p:blipFill rotWithShape="1">
          <a:blip r:embed="rId3"/>
          <a:srcRect r="46857"/>
          <a:stretch/>
        </p:blipFill>
        <p:spPr>
          <a:xfrm>
            <a:off x="6642102" y="4980822"/>
            <a:ext cx="1961409" cy="1818394"/>
          </a:xfrm>
          <a:prstGeom prst="rect">
            <a:avLst/>
          </a:prstGeom>
          <a:ln>
            <a:solidFill>
              <a:srgbClr val="FF0000"/>
            </a:solidFill>
          </a:ln>
        </p:spPr>
      </p:pic>
    </p:spTree>
    <p:extLst>
      <p:ext uri="{BB962C8B-B14F-4D97-AF65-F5344CB8AC3E}">
        <p14:creationId xmlns:p14="http://schemas.microsoft.com/office/powerpoint/2010/main" val="148072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DBA1-B9A7-193D-2E3E-AA34FB290AC9}"/>
              </a:ext>
            </a:extLst>
          </p:cNvPr>
          <p:cNvSpPr>
            <a:spLocks noGrp="1"/>
          </p:cNvSpPr>
          <p:nvPr>
            <p:ph type="title"/>
          </p:nvPr>
        </p:nvSpPr>
        <p:spPr/>
        <p:txBody>
          <a:bodyPr/>
          <a:lstStyle/>
          <a:p>
            <a:r>
              <a:rPr lang="en-US" dirty="0"/>
              <a:t>Computational cycle of the MPM – Time increments</a:t>
            </a:r>
          </a:p>
        </p:txBody>
      </p:sp>
      <p:sp>
        <p:nvSpPr>
          <p:cNvPr id="3" name="Content Placeholder 2">
            <a:extLst>
              <a:ext uri="{FF2B5EF4-FFF2-40B4-BE49-F238E27FC236}">
                <a16:creationId xmlns:a16="http://schemas.microsoft.com/office/drawing/2014/main" id="{2B6BB401-00C8-86A5-44D0-26DCAD1C1650}"/>
              </a:ext>
            </a:extLst>
          </p:cNvPr>
          <p:cNvSpPr>
            <a:spLocks noGrp="1"/>
          </p:cNvSpPr>
          <p:nvPr>
            <p:ph idx="1"/>
          </p:nvPr>
        </p:nvSpPr>
        <p:spPr>
          <a:xfrm>
            <a:off x="696913" y="1113868"/>
            <a:ext cx="8044976" cy="4300538"/>
          </a:xfrm>
        </p:spPr>
        <p:txBody>
          <a:bodyPr/>
          <a:lstStyle/>
          <a:p>
            <a:r>
              <a:rPr lang="en-US" dirty="0"/>
              <a:t>There are multiple variables used in A3D to keep track of time increments. </a:t>
            </a:r>
            <a:br>
              <a:rPr lang="en-US" dirty="0"/>
            </a:br>
            <a:r>
              <a:rPr lang="en-US" dirty="0"/>
              <a:t>Some are associated with a load step and some with time step. </a:t>
            </a:r>
            <a:br>
              <a:rPr lang="en-US" dirty="0"/>
            </a:br>
            <a:r>
              <a:rPr lang="en-US" dirty="0"/>
              <a:t>There are multiple time steps in a load step. </a:t>
            </a:r>
          </a:p>
          <a:p>
            <a:endParaRPr lang="en-US" dirty="0"/>
          </a:p>
          <a:p>
            <a:endParaRPr lang="en-US" dirty="0"/>
          </a:p>
          <a:p>
            <a:endParaRPr lang="en-US" dirty="0"/>
          </a:p>
          <a:p>
            <a:br>
              <a:rPr lang="en-US" dirty="0"/>
            </a:br>
            <a:endParaRPr lang="en-US" dirty="0"/>
          </a:p>
          <a:p>
            <a:r>
              <a:rPr lang="en-US" dirty="0" err="1"/>
              <a:t>CalParams%TimeStep</a:t>
            </a:r>
            <a:r>
              <a:rPr lang="en-US" dirty="0"/>
              <a:t> </a:t>
            </a:r>
            <a:r>
              <a:rPr lang="en-US" dirty="0">
                <a:sym typeface="Wingdings" panose="05000000000000000000" pitchFamily="2" charset="2"/>
              </a:rPr>
              <a:t> integer used to track the number of time steps in a load step.</a:t>
            </a:r>
          </a:p>
          <a:p>
            <a:r>
              <a:rPr lang="en-US" dirty="0" err="1">
                <a:sym typeface="Wingdings" panose="05000000000000000000" pitchFamily="2" charset="2"/>
              </a:rPr>
              <a:t>CalParams%TimeIncrement</a:t>
            </a:r>
            <a:r>
              <a:rPr lang="en-US" dirty="0">
                <a:sym typeface="Wingdings" panose="05000000000000000000" pitchFamily="2" charset="2"/>
              </a:rPr>
              <a:t>  real time increment calculated based on the material type and is updated as the material parameters are updated.</a:t>
            </a:r>
            <a:endParaRPr lang="en-US" dirty="0"/>
          </a:p>
          <a:p>
            <a:r>
              <a:rPr lang="en-US" dirty="0" err="1">
                <a:solidFill>
                  <a:srgbClr val="00B050"/>
                </a:solidFill>
              </a:rPr>
              <a:t>CalParams%TotalRealTime</a:t>
            </a:r>
            <a:r>
              <a:rPr lang="en-US" dirty="0">
                <a:solidFill>
                  <a:srgbClr val="00B050"/>
                </a:solidFill>
              </a:rPr>
              <a:t> </a:t>
            </a:r>
            <a:r>
              <a:rPr lang="en-US" dirty="0">
                <a:solidFill>
                  <a:schemeClr val="tx2"/>
                </a:solidFill>
                <a:sym typeface="Wingdings" panose="05000000000000000000" pitchFamily="2" charset="2"/>
              </a:rPr>
              <a:t> real time in a load step. This resets at the beginning of a load step.</a:t>
            </a:r>
            <a:endParaRPr lang="en-US" dirty="0">
              <a:solidFill>
                <a:schemeClr val="tx2"/>
              </a:solidFill>
            </a:endParaRPr>
          </a:p>
          <a:p>
            <a:r>
              <a:rPr lang="en-US" dirty="0" err="1">
                <a:solidFill>
                  <a:schemeClr val="accent2">
                    <a:lumMod val="60000"/>
                    <a:lumOff val="40000"/>
                  </a:schemeClr>
                </a:solidFill>
              </a:rPr>
              <a:t>CalParams%OverallRealTime</a:t>
            </a:r>
            <a:r>
              <a:rPr lang="en-US" dirty="0">
                <a:solidFill>
                  <a:schemeClr val="accent2">
                    <a:lumMod val="60000"/>
                    <a:lumOff val="40000"/>
                  </a:schemeClr>
                </a:solidFill>
              </a:rPr>
              <a:t> </a:t>
            </a:r>
            <a:r>
              <a:rPr lang="en-US" dirty="0">
                <a:sym typeface="Wingdings" panose="05000000000000000000" pitchFamily="2" charset="2"/>
              </a:rPr>
              <a:t> real time overall considering the entire simulation time.</a:t>
            </a:r>
            <a:endParaRPr lang="en-US" dirty="0"/>
          </a:p>
        </p:txBody>
      </p:sp>
      <p:cxnSp>
        <p:nvCxnSpPr>
          <p:cNvPr id="5" name="Straight Arrow Connector 4">
            <a:extLst>
              <a:ext uri="{FF2B5EF4-FFF2-40B4-BE49-F238E27FC236}">
                <a16:creationId xmlns:a16="http://schemas.microsoft.com/office/drawing/2014/main" id="{76AF3478-CDFF-B010-C59A-ADCCA3492FE5}"/>
              </a:ext>
            </a:extLst>
          </p:cNvPr>
          <p:cNvCxnSpPr>
            <a:cxnSpLocks/>
          </p:cNvCxnSpPr>
          <p:nvPr/>
        </p:nvCxnSpPr>
        <p:spPr>
          <a:xfrm>
            <a:off x="2393950" y="3460746"/>
            <a:ext cx="3886200" cy="63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E9B52BD-787E-7481-3320-E122A1AD5A36}"/>
              </a:ext>
            </a:extLst>
          </p:cNvPr>
          <p:cNvCxnSpPr/>
          <p:nvPr/>
        </p:nvCxnSpPr>
        <p:spPr>
          <a:xfrm>
            <a:off x="2393950" y="3314700"/>
            <a:ext cx="0" cy="279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5F8502A-C29F-162A-B272-6BA0885CD3A0}"/>
              </a:ext>
            </a:extLst>
          </p:cNvPr>
          <p:cNvCxnSpPr/>
          <p:nvPr/>
        </p:nvCxnSpPr>
        <p:spPr>
          <a:xfrm>
            <a:off x="4095750" y="3327400"/>
            <a:ext cx="0" cy="279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35E40B0-5C9B-FE6A-2804-74D3E764B2DF}"/>
              </a:ext>
            </a:extLst>
          </p:cNvPr>
          <p:cNvCxnSpPr/>
          <p:nvPr/>
        </p:nvCxnSpPr>
        <p:spPr>
          <a:xfrm>
            <a:off x="5848350" y="3327400"/>
            <a:ext cx="0" cy="279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F6231F-A866-3803-3E7F-7DF76CF88F49}"/>
              </a:ext>
            </a:extLst>
          </p:cNvPr>
          <p:cNvSpPr txBox="1"/>
          <p:nvPr/>
        </p:nvSpPr>
        <p:spPr>
          <a:xfrm>
            <a:off x="1968192" y="2476748"/>
            <a:ext cx="851515" cy="646331"/>
          </a:xfrm>
          <a:prstGeom prst="rect">
            <a:avLst/>
          </a:prstGeom>
          <a:noFill/>
        </p:spPr>
        <p:txBody>
          <a:bodyPr wrap="none" rtlCol="0">
            <a:spAutoFit/>
          </a:bodyPr>
          <a:lstStyle/>
          <a:p>
            <a:r>
              <a:rPr lang="en-US" dirty="0">
                <a:solidFill>
                  <a:srgbClr val="FF0000"/>
                </a:solidFill>
              </a:rPr>
              <a:t>Load</a:t>
            </a:r>
            <a:br>
              <a:rPr lang="en-US" dirty="0">
                <a:solidFill>
                  <a:srgbClr val="FF0000"/>
                </a:solidFill>
              </a:rPr>
            </a:br>
            <a:r>
              <a:rPr lang="en-US" dirty="0">
                <a:solidFill>
                  <a:srgbClr val="FF0000"/>
                </a:solidFill>
              </a:rPr>
              <a:t>Step 1</a:t>
            </a:r>
          </a:p>
        </p:txBody>
      </p:sp>
      <p:sp>
        <p:nvSpPr>
          <p:cNvPr id="11" name="TextBox 10">
            <a:extLst>
              <a:ext uri="{FF2B5EF4-FFF2-40B4-BE49-F238E27FC236}">
                <a16:creationId xmlns:a16="http://schemas.microsoft.com/office/drawing/2014/main" id="{E1B4F3DE-4E7A-52BE-3269-9FD04A9E13E5}"/>
              </a:ext>
            </a:extLst>
          </p:cNvPr>
          <p:cNvSpPr txBox="1"/>
          <p:nvPr/>
        </p:nvSpPr>
        <p:spPr>
          <a:xfrm>
            <a:off x="3660587" y="2476748"/>
            <a:ext cx="851515" cy="646331"/>
          </a:xfrm>
          <a:prstGeom prst="rect">
            <a:avLst/>
          </a:prstGeom>
          <a:noFill/>
        </p:spPr>
        <p:txBody>
          <a:bodyPr wrap="none" rtlCol="0">
            <a:spAutoFit/>
          </a:bodyPr>
          <a:lstStyle/>
          <a:p>
            <a:r>
              <a:rPr lang="en-US" dirty="0">
                <a:solidFill>
                  <a:srgbClr val="FF0000"/>
                </a:solidFill>
              </a:rPr>
              <a:t>Load</a:t>
            </a:r>
            <a:br>
              <a:rPr lang="en-US" dirty="0">
                <a:solidFill>
                  <a:srgbClr val="FF0000"/>
                </a:solidFill>
              </a:rPr>
            </a:br>
            <a:r>
              <a:rPr lang="en-US" dirty="0">
                <a:solidFill>
                  <a:srgbClr val="FF0000"/>
                </a:solidFill>
              </a:rPr>
              <a:t>Step 2</a:t>
            </a:r>
          </a:p>
        </p:txBody>
      </p:sp>
      <p:sp>
        <p:nvSpPr>
          <p:cNvPr id="12" name="TextBox 11">
            <a:extLst>
              <a:ext uri="{FF2B5EF4-FFF2-40B4-BE49-F238E27FC236}">
                <a16:creationId xmlns:a16="http://schemas.microsoft.com/office/drawing/2014/main" id="{C07D044A-4B35-3692-A05B-FB3DF5D6F5BE}"/>
              </a:ext>
            </a:extLst>
          </p:cNvPr>
          <p:cNvSpPr txBox="1"/>
          <p:nvPr/>
        </p:nvSpPr>
        <p:spPr>
          <a:xfrm>
            <a:off x="6311900" y="3314700"/>
            <a:ext cx="689035" cy="369332"/>
          </a:xfrm>
          <a:prstGeom prst="rect">
            <a:avLst/>
          </a:prstGeom>
          <a:noFill/>
        </p:spPr>
        <p:txBody>
          <a:bodyPr wrap="none" rtlCol="0">
            <a:spAutoFit/>
          </a:bodyPr>
          <a:lstStyle/>
          <a:p>
            <a:r>
              <a:rPr lang="en-US" dirty="0"/>
              <a:t>Time</a:t>
            </a:r>
          </a:p>
        </p:txBody>
      </p:sp>
      <p:sp>
        <p:nvSpPr>
          <p:cNvPr id="13" name="TextBox 12">
            <a:extLst>
              <a:ext uri="{FF2B5EF4-FFF2-40B4-BE49-F238E27FC236}">
                <a16:creationId xmlns:a16="http://schemas.microsoft.com/office/drawing/2014/main" id="{54E6CB9F-6061-BAEF-3862-2302E69F7F33}"/>
              </a:ext>
            </a:extLst>
          </p:cNvPr>
          <p:cNvSpPr txBox="1"/>
          <p:nvPr/>
        </p:nvSpPr>
        <p:spPr>
          <a:xfrm>
            <a:off x="5422592" y="2476748"/>
            <a:ext cx="851515" cy="646331"/>
          </a:xfrm>
          <a:prstGeom prst="rect">
            <a:avLst/>
          </a:prstGeom>
          <a:noFill/>
        </p:spPr>
        <p:txBody>
          <a:bodyPr wrap="none" rtlCol="0">
            <a:spAutoFit/>
          </a:bodyPr>
          <a:lstStyle/>
          <a:p>
            <a:r>
              <a:rPr lang="en-US" dirty="0">
                <a:solidFill>
                  <a:srgbClr val="FF0000"/>
                </a:solidFill>
              </a:rPr>
              <a:t>Load</a:t>
            </a:r>
            <a:br>
              <a:rPr lang="en-US" dirty="0">
                <a:solidFill>
                  <a:srgbClr val="FF0000"/>
                </a:solidFill>
              </a:rPr>
            </a:br>
            <a:r>
              <a:rPr lang="en-US" dirty="0">
                <a:solidFill>
                  <a:srgbClr val="FF0000"/>
                </a:solidFill>
              </a:rPr>
              <a:t>Step 3</a:t>
            </a:r>
          </a:p>
        </p:txBody>
      </p:sp>
      <p:cxnSp>
        <p:nvCxnSpPr>
          <p:cNvPr id="15" name="Straight Connector 14">
            <a:extLst>
              <a:ext uri="{FF2B5EF4-FFF2-40B4-BE49-F238E27FC236}">
                <a16:creationId xmlns:a16="http://schemas.microsoft.com/office/drawing/2014/main" id="{4948A26A-6F15-00EF-17DB-832684F0C1CC}"/>
              </a:ext>
            </a:extLst>
          </p:cNvPr>
          <p:cNvCxnSpPr>
            <a:cxnSpLocks/>
          </p:cNvCxnSpPr>
          <p:nvPr/>
        </p:nvCxnSpPr>
        <p:spPr>
          <a:xfrm>
            <a:off x="2641600" y="3411537"/>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7CB64D5-FEA3-9C44-DADA-85DF3CB8C9E5}"/>
              </a:ext>
            </a:extLst>
          </p:cNvPr>
          <p:cNvCxnSpPr>
            <a:cxnSpLocks/>
          </p:cNvCxnSpPr>
          <p:nvPr/>
        </p:nvCxnSpPr>
        <p:spPr>
          <a:xfrm>
            <a:off x="2829232" y="3411537"/>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77A52FE-3DC4-CEB3-8A60-05A1E01A55AF}"/>
              </a:ext>
            </a:extLst>
          </p:cNvPr>
          <p:cNvCxnSpPr>
            <a:cxnSpLocks/>
          </p:cNvCxnSpPr>
          <p:nvPr/>
        </p:nvCxnSpPr>
        <p:spPr>
          <a:xfrm>
            <a:off x="2987982" y="3411536"/>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A905EB0-E669-406E-35DF-19EE04C4D79B}"/>
              </a:ext>
            </a:extLst>
          </p:cNvPr>
          <p:cNvCxnSpPr>
            <a:cxnSpLocks/>
          </p:cNvCxnSpPr>
          <p:nvPr/>
        </p:nvCxnSpPr>
        <p:spPr>
          <a:xfrm>
            <a:off x="3114675" y="3411536"/>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B8C9841-59B0-4F08-E807-0DCE5E23C3E2}"/>
              </a:ext>
            </a:extLst>
          </p:cNvPr>
          <p:cNvCxnSpPr>
            <a:cxnSpLocks/>
          </p:cNvCxnSpPr>
          <p:nvPr/>
        </p:nvCxnSpPr>
        <p:spPr>
          <a:xfrm>
            <a:off x="3302307" y="3411536"/>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E0E0EF-F7A3-27BD-2141-E8DA1C18648B}"/>
              </a:ext>
            </a:extLst>
          </p:cNvPr>
          <p:cNvCxnSpPr>
            <a:cxnSpLocks/>
          </p:cNvCxnSpPr>
          <p:nvPr/>
        </p:nvCxnSpPr>
        <p:spPr>
          <a:xfrm>
            <a:off x="3461057" y="3411535"/>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38DEBC5-EB0E-E768-BAE7-A6D76CD01E12}"/>
              </a:ext>
            </a:extLst>
          </p:cNvPr>
          <p:cNvCxnSpPr>
            <a:cxnSpLocks/>
          </p:cNvCxnSpPr>
          <p:nvPr/>
        </p:nvCxnSpPr>
        <p:spPr>
          <a:xfrm>
            <a:off x="3613150" y="3411536"/>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2F995A-2BA9-AB50-73E0-F8FCACFD53E7}"/>
              </a:ext>
            </a:extLst>
          </p:cNvPr>
          <p:cNvCxnSpPr>
            <a:cxnSpLocks/>
          </p:cNvCxnSpPr>
          <p:nvPr/>
        </p:nvCxnSpPr>
        <p:spPr>
          <a:xfrm>
            <a:off x="3800782" y="3411536"/>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E52B3E-A7C8-B8EE-BBE3-9FF350DC5145}"/>
              </a:ext>
            </a:extLst>
          </p:cNvPr>
          <p:cNvCxnSpPr>
            <a:cxnSpLocks/>
          </p:cNvCxnSpPr>
          <p:nvPr/>
        </p:nvCxnSpPr>
        <p:spPr>
          <a:xfrm>
            <a:off x="3959532" y="3411535"/>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F4F96E-E276-6329-C1DB-AFA9F71F2980}"/>
              </a:ext>
            </a:extLst>
          </p:cNvPr>
          <p:cNvCxnSpPr>
            <a:cxnSpLocks/>
          </p:cNvCxnSpPr>
          <p:nvPr/>
        </p:nvCxnSpPr>
        <p:spPr>
          <a:xfrm>
            <a:off x="4292600" y="3405187"/>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00432D-F285-EC24-9BD1-9265FDFB4A96}"/>
              </a:ext>
            </a:extLst>
          </p:cNvPr>
          <p:cNvCxnSpPr>
            <a:cxnSpLocks/>
          </p:cNvCxnSpPr>
          <p:nvPr/>
        </p:nvCxnSpPr>
        <p:spPr>
          <a:xfrm>
            <a:off x="4480232" y="3405187"/>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719F90-F187-4F22-BD25-1DA7DADB6EA2}"/>
              </a:ext>
            </a:extLst>
          </p:cNvPr>
          <p:cNvCxnSpPr>
            <a:cxnSpLocks/>
          </p:cNvCxnSpPr>
          <p:nvPr/>
        </p:nvCxnSpPr>
        <p:spPr>
          <a:xfrm>
            <a:off x="4638982" y="3405186"/>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03DF00D-5AB7-9BCD-5395-27FB71DEB459}"/>
              </a:ext>
            </a:extLst>
          </p:cNvPr>
          <p:cNvCxnSpPr>
            <a:cxnSpLocks/>
          </p:cNvCxnSpPr>
          <p:nvPr/>
        </p:nvCxnSpPr>
        <p:spPr>
          <a:xfrm>
            <a:off x="4765675" y="3405186"/>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06847D-8074-3F13-82CE-D38039ADC581}"/>
              </a:ext>
            </a:extLst>
          </p:cNvPr>
          <p:cNvCxnSpPr>
            <a:cxnSpLocks/>
          </p:cNvCxnSpPr>
          <p:nvPr/>
        </p:nvCxnSpPr>
        <p:spPr>
          <a:xfrm>
            <a:off x="4953307" y="3405186"/>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B489FC-B40B-CA32-EBAB-CD573C0CB867}"/>
              </a:ext>
            </a:extLst>
          </p:cNvPr>
          <p:cNvCxnSpPr>
            <a:cxnSpLocks/>
          </p:cNvCxnSpPr>
          <p:nvPr/>
        </p:nvCxnSpPr>
        <p:spPr>
          <a:xfrm>
            <a:off x="5112057" y="3405185"/>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B4F341-ADA9-32B7-D809-1E2718D20619}"/>
              </a:ext>
            </a:extLst>
          </p:cNvPr>
          <p:cNvCxnSpPr>
            <a:cxnSpLocks/>
          </p:cNvCxnSpPr>
          <p:nvPr/>
        </p:nvCxnSpPr>
        <p:spPr>
          <a:xfrm>
            <a:off x="5264150" y="3405186"/>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00F06F6-AB0D-2E73-E63B-3731CA992AEF}"/>
              </a:ext>
            </a:extLst>
          </p:cNvPr>
          <p:cNvCxnSpPr>
            <a:cxnSpLocks/>
          </p:cNvCxnSpPr>
          <p:nvPr/>
        </p:nvCxnSpPr>
        <p:spPr>
          <a:xfrm>
            <a:off x="5451782" y="3405186"/>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B13A7A-6F71-B218-288C-2F8C77868E92}"/>
              </a:ext>
            </a:extLst>
          </p:cNvPr>
          <p:cNvCxnSpPr>
            <a:cxnSpLocks/>
          </p:cNvCxnSpPr>
          <p:nvPr/>
        </p:nvCxnSpPr>
        <p:spPr>
          <a:xfrm>
            <a:off x="5610532" y="3405185"/>
            <a:ext cx="0" cy="111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E0790F6-B803-F568-88C4-5154B8C25DF8}"/>
              </a:ext>
            </a:extLst>
          </p:cNvPr>
          <p:cNvSpPr txBox="1"/>
          <p:nvPr/>
        </p:nvSpPr>
        <p:spPr>
          <a:xfrm>
            <a:off x="2702570" y="3484094"/>
            <a:ext cx="1304588" cy="369332"/>
          </a:xfrm>
          <a:prstGeom prst="rect">
            <a:avLst/>
          </a:prstGeom>
          <a:noFill/>
        </p:spPr>
        <p:txBody>
          <a:bodyPr wrap="none" rtlCol="0">
            <a:spAutoFit/>
          </a:bodyPr>
          <a:lstStyle/>
          <a:p>
            <a:r>
              <a:rPr lang="en-US" dirty="0"/>
              <a:t>Time steps</a:t>
            </a:r>
          </a:p>
        </p:txBody>
      </p:sp>
      <p:sp>
        <p:nvSpPr>
          <p:cNvPr id="35" name="TextBox 34">
            <a:extLst>
              <a:ext uri="{FF2B5EF4-FFF2-40B4-BE49-F238E27FC236}">
                <a16:creationId xmlns:a16="http://schemas.microsoft.com/office/drawing/2014/main" id="{B0A805FB-1063-1F2E-62E9-3BE57FB04053}"/>
              </a:ext>
            </a:extLst>
          </p:cNvPr>
          <p:cNvSpPr txBox="1"/>
          <p:nvPr/>
        </p:nvSpPr>
        <p:spPr>
          <a:xfrm>
            <a:off x="4302432" y="3522660"/>
            <a:ext cx="1304588" cy="369332"/>
          </a:xfrm>
          <a:prstGeom prst="rect">
            <a:avLst/>
          </a:prstGeom>
          <a:noFill/>
        </p:spPr>
        <p:txBody>
          <a:bodyPr wrap="none" rtlCol="0">
            <a:spAutoFit/>
          </a:bodyPr>
          <a:lstStyle/>
          <a:p>
            <a:r>
              <a:rPr lang="en-US" dirty="0"/>
              <a:t>Time steps</a:t>
            </a:r>
          </a:p>
        </p:txBody>
      </p:sp>
      <p:sp>
        <p:nvSpPr>
          <p:cNvPr id="36" name="TextBox 35">
            <a:extLst>
              <a:ext uri="{FF2B5EF4-FFF2-40B4-BE49-F238E27FC236}">
                <a16:creationId xmlns:a16="http://schemas.microsoft.com/office/drawing/2014/main" id="{3D1CE9F8-5771-8326-AB59-461504EE335C}"/>
              </a:ext>
            </a:extLst>
          </p:cNvPr>
          <p:cNvSpPr txBox="1"/>
          <p:nvPr/>
        </p:nvSpPr>
        <p:spPr>
          <a:xfrm>
            <a:off x="2499128" y="3183748"/>
            <a:ext cx="269626" cy="276999"/>
          </a:xfrm>
          <a:prstGeom prst="rect">
            <a:avLst/>
          </a:prstGeom>
          <a:noFill/>
        </p:spPr>
        <p:txBody>
          <a:bodyPr wrap="none" rtlCol="0">
            <a:spAutoFit/>
          </a:bodyPr>
          <a:lstStyle/>
          <a:p>
            <a:r>
              <a:rPr lang="en-US" sz="1200" dirty="0"/>
              <a:t>1</a:t>
            </a:r>
          </a:p>
        </p:txBody>
      </p:sp>
      <p:sp>
        <p:nvSpPr>
          <p:cNvPr id="37" name="TextBox 36">
            <a:extLst>
              <a:ext uri="{FF2B5EF4-FFF2-40B4-BE49-F238E27FC236}">
                <a16:creationId xmlns:a16="http://schemas.microsoft.com/office/drawing/2014/main" id="{B21B95EF-E20E-9B51-A11F-0F4085C8B074}"/>
              </a:ext>
            </a:extLst>
          </p:cNvPr>
          <p:cNvSpPr txBox="1"/>
          <p:nvPr/>
        </p:nvSpPr>
        <p:spPr>
          <a:xfrm>
            <a:off x="2692957" y="3186923"/>
            <a:ext cx="269626" cy="276999"/>
          </a:xfrm>
          <a:prstGeom prst="rect">
            <a:avLst/>
          </a:prstGeom>
          <a:noFill/>
        </p:spPr>
        <p:txBody>
          <a:bodyPr wrap="none" rtlCol="0">
            <a:spAutoFit/>
          </a:bodyPr>
          <a:lstStyle/>
          <a:p>
            <a:r>
              <a:rPr lang="en-US" sz="1200" dirty="0"/>
              <a:t>2</a:t>
            </a:r>
          </a:p>
        </p:txBody>
      </p:sp>
      <p:sp>
        <p:nvSpPr>
          <p:cNvPr id="38" name="TextBox 37">
            <a:extLst>
              <a:ext uri="{FF2B5EF4-FFF2-40B4-BE49-F238E27FC236}">
                <a16:creationId xmlns:a16="http://schemas.microsoft.com/office/drawing/2014/main" id="{C8D006F6-6396-9C6D-124E-3A52411CCEDB}"/>
              </a:ext>
            </a:extLst>
          </p:cNvPr>
          <p:cNvSpPr txBox="1"/>
          <p:nvPr/>
        </p:nvSpPr>
        <p:spPr>
          <a:xfrm>
            <a:off x="2853417" y="3183747"/>
            <a:ext cx="269626" cy="276999"/>
          </a:xfrm>
          <a:prstGeom prst="rect">
            <a:avLst/>
          </a:prstGeom>
          <a:noFill/>
        </p:spPr>
        <p:txBody>
          <a:bodyPr wrap="none" rtlCol="0">
            <a:spAutoFit/>
          </a:bodyPr>
          <a:lstStyle/>
          <a:p>
            <a:r>
              <a:rPr lang="en-US" sz="1200" dirty="0"/>
              <a:t>3</a:t>
            </a:r>
          </a:p>
        </p:txBody>
      </p:sp>
      <p:sp>
        <p:nvSpPr>
          <p:cNvPr id="39" name="TextBox 38">
            <a:extLst>
              <a:ext uri="{FF2B5EF4-FFF2-40B4-BE49-F238E27FC236}">
                <a16:creationId xmlns:a16="http://schemas.microsoft.com/office/drawing/2014/main" id="{24BEF475-A0EE-5BFD-2D3F-24C1E0CC94F5}"/>
              </a:ext>
            </a:extLst>
          </p:cNvPr>
          <p:cNvSpPr txBox="1"/>
          <p:nvPr/>
        </p:nvSpPr>
        <p:spPr>
          <a:xfrm>
            <a:off x="2941316" y="3094590"/>
            <a:ext cx="415498" cy="369332"/>
          </a:xfrm>
          <a:prstGeom prst="rect">
            <a:avLst/>
          </a:prstGeom>
          <a:noFill/>
        </p:spPr>
        <p:txBody>
          <a:bodyPr wrap="none" rtlCol="0">
            <a:spAutoFit/>
          </a:bodyPr>
          <a:lstStyle/>
          <a:p>
            <a:r>
              <a:rPr lang="en-US" dirty="0"/>
              <a:t>…</a:t>
            </a:r>
          </a:p>
        </p:txBody>
      </p:sp>
      <p:sp>
        <p:nvSpPr>
          <p:cNvPr id="40" name="TextBox 39">
            <a:extLst>
              <a:ext uri="{FF2B5EF4-FFF2-40B4-BE49-F238E27FC236}">
                <a16:creationId xmlns:a16="http://schemas.microsoft.com/office/drawing/2014/main" id="{05CD63B8-0550-9982-BA8E-44B8DEFE47A7}"/>
              </a:ext>
            </a:extLst>
          </p:cNvPr>
          <p:cNvSpPr txBox="1"/>
          <p:nvPr/>
        </p:nvSpPr>
        <p:spPr>
          <a:xfrm>
            <a:off x="4151550" y="3169933"/>
            <a:ext cx="269626" cy="276999"/>
          </a:xfrm>
          <a:prstGeom prst="rect">
            <a:avLst/>
          </a:prstGeom>
          <a:noFill/>
        </p:spPr>
        <p:txBody>
          <a:bodyPr wrap="none" rtlCol="0">
            <a:spAutoFit/>
          </a:bodyPr>
          <a:lstStyle/>
          <a:p>
            <a:r>
              <a:rPr lang="en-US" sz="1200" dirty="0"/>
              <a:t>1</a:t>
            </a:r>
          </a:p>
        </p:txBody>
      </p:sp>
      <p:sp>
        <p:nvSpPr>
          <p:cNvPr id="41" name="TextBox 40">
            <a:extLst>
              <a:ext uri="{FF2B5EF4-FFF2-40B4-BE49-F238E27FC236}">
                <a16:creationId xmlns:a16="http://schemas.microsoft.com/office/drawing/2014/main" id="{82122382-E72C-D236-54FC-BC12B4052845}"/>
              </a:ext>
            </a:extLst>
          </p:cNvPr>
          <p:cNvSpPr txBox="1"/>
          <p:nvPr/>
        </p:nvSpPr>
        <p:spPr>
          <a:xfrm>
            <a:off x="4345379" y="3173108"/>
            <a:ext cx="269626" cy="276999"/>
          </a:xfrm>
          <a:prstGeom prst="rect">
            <a:avLst/>
          </a:prstGeom>
          <a:noFill/>
        </p:spPr>
        <p:txBody>
          <a:bodyPr wrap="none" rtlCol="0">
            <a:spAutoFit/>
          </a:bodyPr>
          <a:lstStyle/>
          <a:p>
            <a:r>
              <a:rPr lang="en-US" sz="1200" dirty="0"/>
              <a:t>2</a:t>
            </a:r>
          </a:p>
        </p:txBody>
      </p:sp>
      <p:sp>
        <p:nvSpPr>
          <p:cNvPr id="42" name="TextBox 41">
            <a:extLst>
              <a:ext uri="{FF2B5EF4-FFF2-40B4-BE49-F238E27FC236}">
                <a16:creationId xmlns:a16="http://schemas.microsoft.com/office/drawing/2014/main" id="{E1480C9F-88CD-8675-8FED-578E500EB209}"/>
              </a:ext>
            </a:extLst>
          </p:cNvPr>
          <p:cNvSpPr txBox="1"/>
          <p:nvPr/>
        </p:nvSpPr>
        <p:spPr>
          <a:xfrm>
            <a:off x="4505839" y="3169932"/>
            <a:ext cx="269626" cy="276999"/>
          </a:xfrm>
          <a:prstGeom prst="rect">
            <a:avLst/>
          </a:prstGeom>
          <a:noFill/>
        </p:spPr>
        <p:txBody>
          <a:bodyPr wrap="none" rtlCol="0">
            <a:spAutoFit/>
          </a:bodyPr>
          <a:lstStyle/>
          <a:p>
            <a:r>
              <a:rPr lang="en-US" sz="1200" dirty="0"/>
              <a:t>3</a:t>
            </a:r>
          </a:p>
        </p:txBody>
      </p:sp>
      <p:sp>
        <p:nvSpPr>
          <p:cNvPr id="43" name="TextBox 42">
            <a:extLst>
              <a:ext uri="{FF2B5EF4-FFF2-40B4-BE49-F238E27FC236}">
                <a16:creationId xmlns:a16="http://schemas.microsoft.com/office/drawing/2014/main" id="{F5E48338-7B60-91B9-F7A2-2521375113F3}"/>
              </a:ext>
            </a:extLst>
          </p:cNvPr>
          <p:cNvSpPr txBox="1"/>
          <p:nvPr/>
        </p:nvSpPr>
        <p:spPr>
          <a:xfrm>
            <a:off x="4608026" y="3080775"/>
            <a:ext cx="415498" cy="369332"/>
          </a:xfrm>
          <a:prstGeom prst="rect">
            <a:avLst/>
          </a:prstGeom>
          <a:noFill/>
        </p:spPr>
        <p:txBody>
          <a:bodyPr wrap="none" rtlCol="0">
            <a:spAutoFit/>
          </a:bodyPr>
          <a:lstStyle/>
          <a:p>
            <a:r>
              <a:rPr lang="en-US" dirty="0"/>
              <a:t>…</a:t>
            </a:r>
          </a:p>
        </p:txBody>
      </p:sp>
      <p:cxnSp>
        <p:nvCxnSpPr>
          <p:cNvPr id="49" name="Straight Arrow Connector 48">
            <a:extLst>
              <a:ext uri="{FF2B5EF4-FFF2-40B4-BE49-F238E27FC236}">
                <a16:creationId xmlns:a16="http://schemas.microsoft.com/office/drawing/2014/main" id="{995B3820-0EC6-2312-473F-2C3AD55B7F41}"/>
              </a:ext>
            </a:extLst>
          </p:cNvPr>
          <p:cNvCxnSpPr/>
          <p:nvPr/>
        </p:nvCxnSpPr>
        <p:spPr>
          <a:xfrm>
            <a:off x="2402709" y="3198022"/>
            <a:ext cx="8858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9EB7D1F-F540-4177-C9DE-F3F25F92B6B5}"/>
              </a:ext>
            </a:extLst>
          </p:cNvPr>
          <p:cNvCxnSpPr/>
          <p:nvPr/>
        </p:nvCxnSpPr>
        <p:spPr>
          <a:xfrm flipH="1">
            <a:off x="3302793" y="2886074"/>
            <a:ext cx="0" cy="52863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AA88238-F5C6-4D1F-B514-E5A4762091AC}"/>
              </a:ext>
            </a:extLst>
          </p:cNvPr>
          <p:cNvSpPr txBox="1"/>
          <p:nvPr/>
        </p:nvSpPr>
        <p:spPr>
          <a:xfrm>
            <a:off x="2296991" y="3002527"/>
            <a:ext cx="1077539" cy="261610"/>
          </a:xfrm>
          <a:prstGeom prst="rect">
            <a:avLst/>
          </a:prstGeom>
          <a:noFill/>
        </p:spPr>
        <p:txBody>
          <a:bodyPr wrap="none" rtlCol="0">
            <a:spAutoFit/>
          </a:bodyPr>
          <a:lstStyle/>
          <a:p>
            <a:r>
              <a:rPr lang="en-US" sz="1100" dirty="0">
                <a:solidFill>
                  <a:srgbClr val="00B050"/>
                </a:solidFill>
              </a:rPr>
              <a:t>Total real time</a:t>
            </a:r>
          </a:p>
        </p:txBody>
      </p:sp>
      <p:cxnSp>
        <p:nvCxnSpPr>
          <p:cNvPr id="53" name="Straight Arrow Connector 52">
            <a:extLst>
              <a:ext uri="{FF2B5EF4-FFF2-40B4-BE49-F238E27FC236}">
                <a16:creationId xmlns:a16="http://schemas.microsoft.com/office/drawing/2014/main" id="{30EF8562-06E5-AEBA-B956-C4CA44C515F9}"/>
              </a:ext>
            </a:extLst>
          </p:cNvPr>
          <p:cNvCxnSpPr/>
          <p:nvPr/>
        </p:nvCxnSpPr>
        <p:spPr>
          <a:xfrm>
            <a:off x="4051703" y="3232521"/>
            <a:ext cx="8858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C389FA6-DF18-332E-F7A5-979CDC397CD3}"/>
              </a:ext>
            </a:extLst>
          </p:cNvPr>
          <p:cNvCxnSpPr/>
          <p:nvPr/>
        </p:nvCxnSpPr>
        <p:spPr>
          <a:xfrm flipH="1">
            <a:off x="4951787" y="2920573"/>
            <a:ext cx="0" cy="52863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A211A37-BF93-8EB0-1497-5C0031BD77FE}"/>
              </a:ext>
            </a:extLst>
          </p:cNvPr>
          <p:cNvSpPr txBox="1"/>
          <p:nvPr/>
        </p:nvSpPr>
        <p:spPr>
          <a:xfrm>
            <a:off x="3945985" y="3037026"/>
            <a:ext cx="1077539" cy="261610"/>
          </a:xfrm>
          <a:prstGeom prst="rect">
            <a:avLst/>
          </a:prstGeom>
          <a:noFill/>
        </p:spPr>
        <p:txBody>
          <a:bodyPr wrap="none" rtlCol="0">
            <a:spAutoFit/>
          </a:bodyPr>
          <a:lstStyle/>
          <a:p>
            <a:r>
              <a:rPr lang="en-US" sz="1100" dirty="0">
                <a:solidFill>
                  <a:srgbClr val="00B050"/>
                </a:solidFill>
              </a:rPr>
              <a:t>Total real time</a:t>
            </a:r>
          </a:p>
        </p:txBody>
      </p:sp>
      <p:cxnSp>
        <p:nvCxnSpPr>
          <p:cNvPr id="59" name="Straight Arrow Connector 58">
            <a:extLst>
              <a:ext uri="{FF2B5EF4-FFF2-40B4-BE49-F238E27FC236}">
                <a16:creationId xmlns:a16="http://schemas.microsoft.com/office/drawing/2014/main" id="{682B1A87-A5FB-9D77-2A6D-0E81CE297E5E}"/>
              </a:ext>
            </a:extLst>
          </p:cNvPr>
          <p:cNvCxnSpPr/>
          <p:nvPr/>
        </p:nvCxnSpPr>
        <p:spPr>
          <a:xfrm>
            <a:off x="2332789" y="2476748"/>
            <a:ext cx="2143125"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32C194A-317D-D09F-D4F3-C83E97D84510}"/>
              </a:ext>
            </a:extLst>
          </p:cNvPr>
          <p:cNvSpPr txBox="1"/>
          <p:nvPr/>
        </p:nvSpPr>
        <p:spPr>
          <a:xfrm>
            <a:off x="2437819" y="2123249"/>
            <a:ext cx="1864613" cy="369332"/>
          </a:xfrm>
          <a:prstGeom prst="rect">
            <a:avLst/>
          </a:prstGeom>
          <a:noFill/>
        </p:spPr>
        <p:txBody>
          <a:bodyPr wrap="none" rtlCol="0">
            <a:spAutoFit/>
          </a:bodyPr>
          <a:lstStyle/>
          <a:p>
            <a:r>
              <a:rPr lang="en-US" dirty="0">
                <a:solidFill>
                  <a:schemeClr val="accent2">
                    <a:lumMod val="60000"/>
                    <a:lumOff val="40000"/>
                  </a:schemeClr>
                </a:solidFill>
              </a:rPr>
              <a:t>Overall real time</a:t>
            </a:r>
          </a:p>
        </p:txBody>
      </p:sp>
    </p:spTree>
    <p:extLst>
      <p:ext uri="{BB962C8B-B14F-4D97-AF65-F5344CB8AC3E}">
        <p14:creationId xmlns:p14="http://schemas.microsoft.com/office/powerpoint/2010/main" val="5170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CEB23-AB53-A158-4E7F-AC59C0F2A740}"/>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904DD4E8-6815-4696-5A75-E7958A3A4672}"/>
              </a:ext>
            </a:extLst>
          </p:cNvPr>
          <p:cNvSpPr>
            <a:spLocks noGrp="1"/>
          </p:cNvSpPr>
          <p:nvPr>
            <p:ph idx="1"/>
          </p:nvPr>
        </p:nvSpPr>
        <p:spPr>
          <a:xfrm>
            <a:off x="346316" y="875942"/>
            <a:ext cx="7874000" cy="4300538"/>
          </a:xfrm>
        </p:spPr>
        <p:txBody>
          <a:bodyPr/>
          <a:lstStyle/>
          <a:p>
            <a:r>
              <a:rPr lang="en-US" dirty="0"/>
              <a:t>In A3D Fortran code, the kernel calls all the subroutines. </a:t>
            </a:r>
          </a:p>
          <a:p>
            <a:endParaRPr lang="en-US" dirty="0"/>
          </a:p>
        </p:txBody>
      </p:sp>
      <p:pic>
        <p:nvPicPr>
          <p:cNvPr id="5" name="Picture 4">
            <a:extLst>
              <a:ext uri="{FF2B5EF4-FFF2-40B4-BE49-F238E27FC236}">
                <a16:creationId xmlns:a16="http://schemas.microsoft.com/office/drawing/2014/main" id="{6DA0F547-5586-A399-2C5B-2E588502A4EF}"/>
              </a:ext>
            </a:extLst>
          </p:cNvPr>
          <p:cNvPicPr>
            <a:picLocks noChangeAspect="1"/>
          </p:cNvPicPr>
          <p:nvPr/>
        </p:nvPicPr>
        <p:blipFill>
          <a:blip r:embed="rId2"/>
          <a:stretch>
            <a:fillRect/>
          </a:stretch>
        </p:blipFill>
        <p:spPr>
          <a:xfrm>
            <a:off x="89142" y="1238250"/>
            <a:ext cx="5111508" cy="2346329"/>
          </a:xfrm>
          <a:prstGeom prst="rect">
            <a:avLst/>
          </a:prstGeom>
          <a:ln>
            <a:solidFill>
              <a:srgbClr val="FF0000"/>
            </a:solidFill>
          </a:ln>
        </p:spPr>
      </p:pic>
      <p:pic>
        <p:nvPicPr>
          <p:cNvPr id="7" name="Picture 6">
            <a:extLst>
              <a:ext uri="{FF2B5EF4-FFF2-40B4-BE49-F238E27FC236}">
                <a16:creationId xmlns:a16="http://schemas.microsoft.com/office/drawing/2014/main" id="{639B3AC4-71C0-8956-738E-D5E5141B07A9}"/>
              </a:ext>
            </a:extLst>
          </p:cNvPr>
          <p:cNvPicPr>
            <a:picLocks noChangeAspect="1"/>
          </p:cNvPicPr>
          <p:nvPr/>
        </p:nvPicPr>
        <p:blipFill>
          <a:blip r:embed="rId3"/>
          <a:stretch>
            <a:fillRect/>
          </a:stretch>
        </p:blipFill>
        <p:spPr>
          <a:xfrm>
            <a:off x="1390650" y="1681520"/>
            <a:ext cx="5964876" cy="2382484"/>
          </a:xfrm>
          <a:prstGeom prst="rect">
            <a:avLst/>
          </a:prstGeom>
          <a:ln>
            <a:solidFill>
              <a:srgbClr val="FF0000"/>
            </a:solidFill>
          </a:ln>
        </p:spPr>
      </p:pic>
      <p:pic>
        <p:nvPicPr>
          <p:cNvPr id="9" name="Picture 8">
            <a:extLst>
              <a:ext uri="{FF2B5EF4-FFF2-40B4-BE49-F238E27FC236}">
                <a16:creationId xmlns:a16="http://schemas.microsoft.com/office/drawing/2014/main" id="{9DF9441E-D542-A40E-D052-9DFAE1CEB60B}"/>
              </a:ext>
            </a:extLst>
          </p:cNvPr>
          <p:cNvPicPr>
            <a:picLocks noChangeAspect="1"/>
          </p:cNvPicPr>
          <p:nvPr/>
        </p:nvPicPr>
        <p:blipFill>
          <a:blip r:embed="rId4"/>
          <a:stretch>
            <a:fillRect/>
          </a:stretch>
        </p:blipFill>
        <p:spPr>
          <a:xfrm>
            <a:off x="2307205" y="2411414"/>
            <a:ext cx="5786889" cy="2843218"/>
          </a:xfrm>
          <a:prstGeom prst="rect">
            <a:avLst/>
          </a:prstGeom>
          <a:ln>
            <a:solidFill>
              <a:srgbClr val="FF0000"/>
            </a:solidFill>
          </a:ln>
        </p:spPr>
      </p:pic>
      <p:pic>
        <p:nvPicPr>
          <p:cNvPr id="11" name="Picture 10">
            <a:extLst>
              <a:ext uri="{FF2B5EF4-FFF2-40B4-BE49-F238E27FC236}">
                <a16:creationId xmlns:a16="http://schemas.microsoft.com/office/drawing/2014/main" id="{11D5B914-4B93-3A23-69B8-BC0A743F066F}"/>
              </a:ext>
            </a:extLst>
          </p:cNvPr>
          <p:cNvPicPr>
            <a:picLocks noChangeAspect="1"/>
          </p:cNvPicPr>
          <p:nvPr/>
        </p:nvPicPr>
        <p:blipFill>
          <a:blip r:embed="rId5"/>
          <a:stretch>
            <a:fillRect/>
          </a:stretch>
        </p:blipFill>
        <p:spPr>
          <a:xfrm>
            <a:off x="4618996" y="2762784"/>
            <a:ext cx="4178688" cy="3103378"/>
          </a:xfrm>
          <a:prstGeom prst="rect">
            <a:avLst/>
          </a:prstGeom>
          <a:ln>
            <a:solidFill>
              <a:srgbClr val="FF0000"/>
            </a:solidFill>
          </a:ln>
        </p:spPr>
      </p:pic>
      <p:pic>
        <p:nvPicPr>
          <p:cNvPr id="13" name="Picture 12">
            <a:extLst>
              <a:ext uri="{FF2B5EF4-FFF2-40B4-BE49-F238E27FC236}">
                <a16:creationId xmlns:a16="http://schemas.microsoft.com/office/drawing/2014/main" id="{1BA6576F-2CD4-1DA0-3457-7E945F32928A}"/>
              </a:ext>
            </a:extLst>
          </p:cNvPr>
          <p:cNvPicPr>
            <a:picLocks noChangeAspect="1"/>
          </p:cNvPicPr>
          <p:nvPr/>
        </p:nvPicPr>
        <p:blipFill>
          <a:blip r:embed="rId6"/>
          <a:stretch>
            <a:fillRect/>
          </a:stretch>
        </p:blipFill>
        <p:spPr>
          <a:xfrm>
            <a:off x="5200649" y="4415374"/>
            <a:ext cx="3901195" cy="2187866"/>
          </a:xfrm>
          <a:prstGeom prst="rect">
            <a:avLst/>
          </a:prstGeom>
          <a:ln>
            <a:solidFill>
              <a:srgbClr val="FF0000"/>
            </a:solidFill>
          </a:ln>
        </p:spPr>
      </p:pic>
    </p:spTree>
    <p:extLst>
      <p:ext uri="{BB962C8B-B14F-4D97-AF65-F5344CB8AC3E}">
        <p14:creationId xmlns:p14="http://schemas.microsoft.com/office/powerpoint/2010/main" val="294537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D784C-A6C7-C2F3-9E26-E8FE4ABF0581}"/>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B611F0AA-B9CC-6A30-195A-14758DAB4CD6}"/>
              </a:ext>
            </a:extLst>
          </p:cNvPr>
          <p:cNvSpPr>
            <a:spLocks noGrp="1"/>
          </p:cNvSpPr>
          <p:nvPr>
            <p:ph idx="1"/>
          </p:nvPr>
        </p:nvSpPr>
        <p:spPr/>
        <p:txBody>
          <a:bodyPr/>
          <a:lstStyle/>
          <a:p>
            <a:r>
              <a:rPr lang="en-US" dirty="0"/>
              <a:t>The main subroutines that perform in the calculation are as follows: </a:t>
            </a:r>
          </a:p>
          <a:p>
            <a:r>
              <a:rPr lang="en-US" dirty="0"/>
              <a:t>Starting from </a:t>
            </a:r>
            <a:r>
              <a:rPr lang="en-US" dirty="0" err="1"/>
              <a:t>Kernel.FOR</a:t>
            </a:r>
            <a:endParaRPr lang="en-US" dirty="0"/>
          </a:p>
          <a:p>
            <a:endParaRPr lang="en-US" dirty="0"/>
          </a:p>
        </p:txBody>
      </p:sp>
      <p:pic>
        <p:nvPicPr>
          <p:cNvPr id="5" name="Picture 4">
            <a:extLst>
              <a:ext uri="{FF2B5EF4-FFF2-40B4-BE49-F238E27FC236}">
                <a16:creationId xmlns:a16="http://schemas.microsoft.com/office/drawing/2014/main" id="{B00EB349-E95B-A218-4372-0FCB0A8ED1B7}"/>
              </a:ext>
            </a:extLst>
          </p:cNvPr>
          <p:cNvPicPr>
            <a:picLocks noChangeAspect="1"/>
          </p:cNvPicPr>
          <p:nvPr/>
        </p:nvPicPr>
        <p:blipFill>
          <a:blip r:embed="rId2"/>
          <a:stretch>
            <a:fillRect/>
          </a:stretch>
        </p:blipFill>
        <p:spPr>
          <a:xfrm>
            <a:off x="696913" y="2188962"/>
            <a:ext cx="5047288" cy="809926"/>
          </a:xfrm>
          <a:prstGeom prst="rect">
            <a:avLst/>
          </a:prstGeom>
        </p:spPr>
      </p:pic>
      <p:sp>
        <p:nvSpPr>
          <p:cNvPr id="6" name="Rectangle 5">
            <a:extLst>
              <a:ext uri="{FF2B5EF4-FFF2-40B4-BE49-F238E27FC236}">
                <a16:creationId xmlns:a16="http://schemas.microsoft.com/office/drawing/2014/main" id="{4BD2A2BB-EFA8-B878-2FC9-487A29ED3D5D}"/>
              </a:ext>
            </a:extLst>
          </p:cNvPr>
          <p:cNvSpPr/>
          <p:nvPr/>
        </p:nvSpPr>
        <p:spPr>
          <a:xfrm>
            <a:off x="857250" y="2736851"/>
            <a:ext cx="2032000" cy="1651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0BB498A-5814-FFA9-5E6F-67B6244FAC8F}"/>
              </a:ext>
            </a:extLst>
          </p:cNvPr>
          <p:cNvCxnSpPr>
            <a:stCxn id="6" idx="2"/>
          </p:cNvCxnSpPr>
          <p:nvPr/>
        </p:nvCxnSpPr>
        <p:spPr>
          <a:xfrm>
            <a:off x="1873250" y="2901951"/>
            <a:ext cx="0" cy="303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F4FA704-5485-A48D-5087-866A5A105E00}"/>
              </a:ext>
            </a:extLst>
          </p:cNvPr>
          <p:cNvPicPr>
            <a:picLocks noChangeAspect="1"/>
          </p:cNvPicPr>
          <p:nvPr/>
        </p:nvPicPr>
        <p:blipFill>
          <a:blip r:embed="rId3"/>
          <a:stretch>
            <a:fillRect/>
          </a:stretch>
        </p:blipFill>
        <p:spPr>
          <a:xfrm>
            <a:off x="696913" y="3205163"/>
            <a:ext cx="4215333" cy="2420322"/>
          </a:xfrm>
          <a:prstGeom prst="rect">
            <a:avLst/>
          </a:prstGeom>
          <a:ln>
            <a:solidFill>
              <a:srgbClr val="FF0000"/>
            </a:solidFill>
          </a:ln>
        </p:spPr>
      </p:pic>
      <p:sp>
        <p:nvSpPr>
          <p:cNvPr id="11" name="Rectangle 10">
            <a:extLst>
              <a:ext uri="{FF2B5EF4-FFF2-40B4-BE49-F238E27FC236}">
                <a16:creationId xmlns:a16="http://schemas.microsoft.com/office/drawing/2014/main" id="{750902DF-5A0B-166B-0CF0-F235BDC25352}"/>
              </a:ext>
            </a:extLst>
          </p:cNvPr>
          <p:cNvSpPr/>
          <p:nvPr/>
        </p:nvSpPr>
        <p:spPr>
          <a:xfrm>
            <a:off x="909638" y="5175251"/>
            <a:ext cx="2032000" cy="4502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210E582-0605-1D24-5668-7C1F51D97A7D}"/>
              </a:ext>
            </a:extLst>
          </p:cNvPr>
          <p:cNvCxnSpPr>
            <a:cxnSpLocks/>
          </p:cNvCxnSpPr>
          <p:nvPr/>
        </p:nvCxnSpPr>
        <p:spPr>
          <a:xfrm>
            <a:off x="2941638" y="5375275"/>
            <a:ext cx="238283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1048EE4-BC47-6EF4-4B13-FCA4844CFB04}"/>
              </a:ext>
            </a:extLst>
          </p:cNvPr>
          <p:cNvSpPr txBox="1"/>
          <p:nvPr/>
        </p:nvSpPr>
        <p:spPr>
          <a:xfrm>
            <a:off x="5445126" y="3802798"/>
            <a:ext cx="3338512" cy="2031325"/>
          </a:xfrm>
          <a:prstGeom prst="rect">
            <a:avLst/>
          </a:prstGeom>
          <a:noFill/>
        </p:spPr>
        <p:txBody>
          <a:bodyPr wrap="square" rtlCol="0">
            <a:spAutoFit/>
          </a:bodyPr>
          <a:lstStyle/>
          <a:p>
            <a:r>
              <a:rPr lang="en-US" sz="1400" dirty="0"/>
              <a:t>Two key subroutines:</a:t>
            </a:r>
          </a:p>
          <a:p>
            <a:pPr marL="342900" indent="-342900">
              <a:buAutoNum type="arabicParenR"/>
            </a:pPr>
            <a:r>
              <a:rPr lang="en-US" sz="1400" b="1" dirty="0" err="1"/>
              <a:t>Lagrangian</a:t>
            </a:r>
            <a:r>
              <a:rPr lang="en-US" sz="1400" b="1" dirty="0"/>
              <a:t> Phase</a:t>
            </a:r>
            <a:r>
              <a:rPr lang="en-US" sz="1400" dirty="0"/>
              <a:t>, which solves for the nodal acceleration.</a:t>
            </a:r>
          </a:p>
          <a:p>
            <a:pPr marL="342900" indent="-342900">
              <a:buAutoNum type="arabicParenR"/>
            </a:pPr>
            <a:r>
              <a:rPr lang="en-US" sz="1400" b="1" dirty="0"/>
              <a:t>Convective Phase</a:t>
            </a:r>
            <a:r>
              <a:rPr lang="en-US" sz="1400" dirty="0"/>
              <a:t>, which performs the time integration to obtain nodal velocity field, MP strains and stresses. Also, we update the material point locations. </a:t>
            </a:r>
          </a:p>
          <a:p>
            <a:endParaRPr lang="en-US" sz="1400" dirty="0"/>
          </a:p>
        </p:txBody>
      </p:sp>
    </p:spTree>
    <p:extLst>
      <p:ext uri="{BB962C8B-B14F-4D97-AF65-F5344CB8AC3E}">
        <p14:creationId xmlns:p14="http://schemas.microsoft.com/office/powerpoint/2010/main" val="2394734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Outline </a:t>
            </a:r>
          </a:p>
        </p:txBody>
      </p:sp>
      <p:sp>
        <p:nvSpPr>
          <p:cNvPr id="4" name="Segnaposto contenuto 3"/>
          <p:cNvSpPr>
            <a:spLocks noGrp="1"/>
          </p:cNvSpPr>
          <p:nvPr>
            <p:ph idx="1"/>
          </p:nvPr>
        </p:nvSpPr>
        <p:spPr/>
        <p:txBody>
          <a:bodyPr/>
          <a:lstStyle/>
          <a:p>
            <a:r>
              <a:rPr lang="en-US" dirty="0">
                <a:solidFill>
                  <a:srgbClr val="FF0000"/>
                </a:solidFill>
                <a:highlight>
                  <a:srgbClr val="FFFF00"/>
                </a:highlight>
              </a:rPr>
              <a:t>1.      Anura3D research community</a:t>
            </a:r>
          </a:p>
          <a:p>
            <a:r>
              <a:rPr lang="en-US" dirty="0">
                <a:solidFill>
                  <a:srgbClr val="FF0000"/>
                </a:solidFill>
                <a:highlight>
                  <a:srgbClr val="FFFF00"/>
                </a:highlight>
              </a:rPr>
              <a:t>2.      Brief history of developments</a:t>
            </a:r>
          </a:p>
          <a:p>
            <a:r>
              <a:rPr lang="en-US" dirty="0">
                <a:solidFill>
                  <a:srgbClr val="FF0000"/>
                </a:solidFill>
                <a:highlight>
                  <a:srgbClr val="FFFF00"/>
                </a:highlight>
              </a:rPr>
              <a:t>3.      Software implementation features </a:t>
            </a:r>
          </a:p>
          <a:p>
            <a:r>
              <a:rPr lang="en-US" dirty="0">
                <a:solidFill>
                  <a:srgbClr val="FF0000"/>
                </a:solidFill>
                <a:highlight>
                  <a:srgbClr val="FFFF00"/>
                </a:highlight>
              </a:rPr>
              <a:t>4.      Available tools </a:t>
            </a:r>
          </a:p>
          <a:p>
            <a:r>
              <a:rPr lang="en-US" dirty="0">
                <a:solidFill>
                  <a:srgbClr val="FF0000"/>
                </a:solidFill>
                <a:highlight>
                  <a:srgbClr val="FFFF00"/>
                </a:highlight>
              </a:rPr>
              <a:t>5.      Anura3D release 2019.2 - Ilex</a:t>
            </a:r>
          </a:p>
          <a:p>
            <a:r>
              <a:rPr lang="en-US" dirty="0">
                <a:solidFill>
                  <a:srgbClr val="FF0000"/>
                </a:solidFill>
                <a:highlight>
                  <a:srgbClr val="FFFF00"/>
                </a:highlight>
              </a:rPr>
              <a:t>6.      Future developments</a:t>
            </a:r>
          </a:p>
          <a:p>
            <a:pPr marL="457200" indent="-457200">
              <a:buFont typeface="+mj-lt"/>
              <a:buAutoNum type="arabicPeriod"/>
            </a:pPr>
            <a:endParaRPr lang="en-US" dirty="0">
              <a:solidFill>
                <a:srgbClr val="FF0000"/>
              </a:solidFill>
            </a:endParaRPr>
          </a:p>
        </p:txBody>
      </p:sp>
    </p:spTree>
    <p:extLst>
      <p:ext uri="{BB962C8B-B14F-4D97-AF65-F5344CB8AC3E}">
        <p14:creationId xmlns:p14="http://schemas.microsoft.com/office/powerpoint/2010/main" val="85298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0E8B-B1C6-D4F7-19B5-96FC297575A9}"/>
              </a:ext>
            </a:extLst>
          </p:cNvPr>
          <p:cNvSpPr>
            <a:spLocks noGrp="1"/>
          </p:cNvSpPr>
          <p:nvPr>
            <p:ph type="title"/>
          </p:nvPr>
        </p:nvSpPr>
        <p:spPr/>
        <p:txBody>
          <a:bodyPr/>
          <a:lstStyle/>
          <a:p>
            <a:r>
              <a:rPr lang="en-US" dirty="0"/>
              <a:t>Computational cycle of the MPM – single phase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1EDC4C-C3BB-8899-EB73-E2C0843EDC79}"/>
                  </a:ext>
                </a:extLst>
              </p:cNvPr>
              <p:cNvSpPr>
                <a:spLocks noGrp="1"/>
              </p:cNvSpPr>
              <p:nvPr>
                <p:ph idx="1"/>
              </p:nvPr>
            </p:nvSpPr>
            <p:spPr>
              <a:xfrm>
                <a:off x="696913" y="1482725"/>
                <a:ext cx="7874000" cy="1471028"/>
              </a:xfrm>
            </p:spPr>
            <p:txBody>
              <a:bodyPr/>
              <a:lstStyle/>
              <a:p>
                <a:r>
                  <a:rPr lang="en-US" dirty="0"/>
                  <a:t>The goal is to conserve momentum and mass:</a:t>
                </a:r>
              </a:p>
              <a:p>
                <a:pPr>
                  <a:buFont typeface="Arial" panose="020B0604020202020204" pitchFamily="34" charset="0"/>
                  <a:buChar char="•"/>
                </a:pPr>
                <a:r>
                  <a:rPr lang="en-US" dirty="0"/>
                  <a:t>Solve dynamic momentum equilibrium every time step.</a:t>
                </a:r>
              </a:p>
              <a:p>
                <a:pPr marL="0" indent="0"/>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𝑘</m:t>
                          </m:r>
                        </m:sup>
                      </m:sSup>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p>
                          <m:r>
                            <a:rPr lang="en-US" b="0" i="1" dirty="0" smtClean="0">
                              <a:latin typeface="Cambria Math" panose="02040503050406030204" pitchFamily="18" charset="0"/>
                            </a:rPr>
                            <m:t>𝑘</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𝑓</m:t>
                              </m:r>
                            </m:e>
                          </m:acc>
                        </m:e>
                        <m:sup>
                          <m:r>
                            <a:rPr lang="en-US" b="0" i="1" dirty="0" smtClean="0">
                              <a:latin typeface="Cambria Math" panose="02040503050406030204" pitchFamily="18" charset="0"/>
                            </a:rPr>
                            <m:t>𝑒𝑥𝑡</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𝑓</m:t>
                              </m:r>
                            </m:e>
                          </m:acc>
                        </m:e>
                        <m:sup>
                          <m:r>
                            <a:rPr lang="en-US" b="0" i="1" dirty="0" smtClean="0">
                              <a:latin typeface="Cambria Math" panose="02040503050406030204" pitchFamily="18" charset="0"/>
                            </a:rPr>
                            <m:t>𝑖𝑛𝑡</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oMath>
                  </m:oMathPara>
                </a14:m>
                <a:endParaRPr lang="en-US" dirty="0"/>
              </a:p>
              <a:p>
                <a:pPr>
                  <a:buFont typeface="Arial" panose="020B0604020202020204" pitchFamily="34" charset="0"/>
                  <a:buChar char="•"/>
                </a:pPr>
                <a:r>
                  <a:rPr lang="en-US" dirty="0"/>
                  <a:t>Keep constant mass for each material point at all times.</a:t>
                </a:r>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endParaRPr lang="en-US" sz="2000" i="1" dirty="0"/>
              </a:p>
              <a:p>
                <a:pPr marL="0" indent="0"/>
                <a:endParaRPr lang="en-US" dirty="0"/>
              </a:p>
            </p:txBody>
          </p:sp>
        </mc:Choice>
        <mc:Fallback xmlns="">
          <p:sp>
            <p:nvSpPr>
              <p:cNvPr id="3" name="Content Placeholder 2">
                <a:extLst>
                  <a:ext uri="{FF2B5EF4-FFF2-40B4-BE49-F238E27FC236}">
                    <a16:creationId xmlns:a16="http://schemas.microsoft.com/office/drawing/2014/main" id="{C41EDC4C-C3BB-8899-EB73-E2C0843EDC79}"/>
                  </a:ext>
                </a:extLst>
              </p:cNvPr>
              <p:cNvSpPr>
                <a:spLocks noGrp="1" noRot="1" noChangeAspect="1" noMove="1" noResize="1" noEditPoints="1" noAdjustHandles="1" noChangeArrowheads="1" noChangeShapeType="1" noTextEdit="1"/>
              </p:cNvSpPr>
              <p:nvPr>
                <p:ph idx="1"/>
              </p:nvPr>
            </p:nvSpPr>
            <p:spPr>
              <a:xfrm>
                <a:off x="696913" y="1482725"/>
                <a:ext cx="7874000" cy="1471028"/>
              </a:xfrm>
              <a:blipFill>
                <a:blip r:embed="rId2"/>
                <a:stretch>
                  <a:fillRect l="-1935" t="-5372" b="-495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E0E0F35-F150-74DA-4F49-239A9E2AC00C}"/>
              </a:ext>
            </a:extLst>
          </p:cNvPr>
          <p:cNvSpPr/>
          <p:nvPr/>
        </p:nvSpPr>
        <p:spPr>
          <a:xfrm>
            <a:off x="9034471" y="2691346"/>
            <a:ext cx="4023641" cy="3993401"/>
          </a:xfrm>
          <a:prstGeom prst="rect">
            <a:avLst/>
          </a:prstGeom>
        </p:spPr>
        <p:txBody>
          <a:bodyPr wrap="square">
            <a:spAutoFit/>
          </a:bodyPr>
          <a:lstStyle/>
          <a:p>
            <a:pPr marL="292608" lvl="1">
              <a:lnSpc>
                <a:spcPts val="1900"/>
              </a:lnSpc>
              <a:buClr>
                <a:srgbClr val="C00000"/>
              </a:buClr>
              <a:defRPr/>
            </a:pPr>
            <a:br>
              <a:rPr lang="en-US" sz="1600" dirty="0"/>
            </a:br>
            <a:br>
              <a:rPr lang="en-US" sz="1600" dirty="0"/>
            </a:br>
            <a:endParaRPr lang="en-US" sz="1600" dirty="0"/>
          </a:p>
          <a:p>
            <a:pPr marL="692658" lvl="1" indent="-400050">
              <a:lnSpc>
                <a:spcPts val="1900"/>
              </a:lnSpc>
              <a:buClr>
                <a:srgbClr val="C00000"/>
              </a:buClr>
              <a:buAutoNum type="arabicParenR"/>
              <a:defRPr/>
            </a:pPr>
            <a:endParaRPr lang="en-US" sz="1600" i="1" dirty="0"/>
          </a:p>
          <a:p>
            <a:pPr marL="692658" lvl="1" indent="-400050">
              <a:lnSpc>
                <a:spcPts val="1900"/>
              </a:lnSpc>
              <a:buClr>
                <a:srgbClr val="C00000"/>
              </a:buClr>
              <a:buAutoNum type="arabicParenR"/>
              <a:defRPr/>
            </a:pPr>
            <a:endParaRPr lang="en-US" sz="1600" i="1" dirty="0"/>
          </a:p>
          <a:p>
            <a:pPr marL="692658" lvl="1" indent="-400050">
              <a:lnSpc>
                <a:spcPts val="1900"/>
              </a:lnSpc>
              <a:buClr>
                <a:srgbClr val="C00000"/>
              </a:buClr>
              <a:buAutoNum type="arabicParenR"/>
              <a:defRPr/>
            </a:pPr>
            <a:endParaRPr lang="en-US" sz="1600" i="1" dirty="0"/>
          </a:p>
          <a:p>
            <a:pPr marL="692658" lvl="1" indent="-400050">
              <a:lnSpc>
                <a:spcPts val="1900"/>
              </a:lnSpc>
              <a:buClr>
                <a:srgbClr val="C00000"/>
              </a:buClr>
              <a:buAutoNum type="arabicParenR"/>
              <a:defRPr/>
            </a:pPr>
            <a:endParaRPr lang="en-US" sz="1600" i="1" dirty="0"/>
          </a:p>
          <a:p>
            <a:pPr marL="292608" lvl="1">
              <a:lnSpc>
                <a:spcPts val="1900"/>
              </a:lnSpc>
              <a:buClr>
                <a:srgbClr val="C00000"/>
              </a:buClr>
              <a:defRPr/>
            </a:pPr>
            <a:r>
              <a:rPr lang="en-US" sz="1600" i="1" dirty="0"/>
              <a:t>nodal</a:t>
            </a:r>
            <a:r>
              <a:rPr lang="en-US" sz="1600" dirty="0"/>
              <a:t> forces, </a:t>
            </a:r>
            <a:r>
              <a:rPr lang="en-US" sz="1600" i="1" dirty="0"/>
              <a:t>nodal</a:t>
            </a:r>
            <a:r>
              <a:rPr lang="en-US" sz="1600" dirty="0"/>
              <a:t> velocities</a:t>
            </a:r>
          </a:p>
          <a:p>
            <a:pPr marL="692658" lvl="1" indent="-400050">
              <a:buClr>
                <a:srgbClr val="C00000"/>
              </a:buClr>
              <a:buNone/>
              <a:defRPr/>
            </a:pPr>
            <a:endParaRPr lang="en-US" sz="800" dirty="0"/>
          </a:p>
          <a:p>
            <a:pPr marL="692658" lvl="1" indent="-400050">
              <a:buClr>
                <a:srgbClr val="C00000"/>
              </a:buClr>
              <a:defRPr/>
            </a:pPr>
            <a:endParaRPr lang="en-US" sz="800" dirty="0">
              <a:solidFill>
                <a:srgbClr val="C00000"/>
              </a:solidFill>
            </a:endParaRPr>
          </a:p>
          <a:p>
            <a:pPr marL="692658" lvl="1" indent="-400050">
              <a:lnSpc>
                <a:spcPts val="1900"/>
              </a:lnSpc>
              <a:buClr>
                <a:srgbClr val="C00000"/>
              </a:buClr>
              <a:buNone/>
              <a:defRPr/>
            </a:pPr>
            <a:r>
              <a:rPr lang="en-US" sz="1600" dirty="0"/>
              <a:t>2) Dynamic Equilibrium Liquid</a:t>
            </a:r>
          </a:p>
          <a:p>
            <a:pPr marL="692658" lvl="1" indent="-400050">
              <a:lnSpc>
                <a:spcPts val="1900"/>
              </a:lnSpc>
              <a:buClr>
                <a:srgbClr val="C00000"/>
              </a:buClr>
              <a:buNone/>
              <a:defRPr/>
            </a:pPr>
            <a:endParaRPr lang="en-US" sz="1600" dirty="0">
              <a:solidFill>
                <a:srgbClr val="C00000"/>
              </a:solidFill>
            </a:endParaRPr>
          </a:p>
          <a:p>
            <a:pPr marL="692658" lvl="1" indent="-400050">
              <a:lnSpc>
                <a:spcPts val="1900"/>
              </a:lnSpc>
              <a:buClr>
                <a:srgbClr val="C00000"/>
              </a:buClr>
              <a:buNone/>
              <a:defRPr/>
            </a:pPr>
            <a:r>
              <a:rPr lang="en-US" sz="1600" dirty="0"/>
              <a:t>3) Dynamic Equilibrium Mixture</a:t>
            </a:r>
          </a:p>
          <a:p>
            <a:pPr marL="692658" lvl="1" indent="-400050">
              <a:lnSpc>
                <a:spcPts val="1900"/>
              </a:lnSpc>
              <a:buClr>
                <a:srgbClr val="C00000"/>
              </a:buClr>
              <a:defRPr/>
            </a:pPr>
            <a:endParaRPr lang="en-US" sz="1600" dirty="0"/>
          </a:p>
          <a:p>
            <a:pPr marL="692658" lvl="1" indent="-400050">
              <a:lnSpc>
                <a:spcPts val="1900"/>
              </a:lnSpc>
              <a:buClr>
                <a:srgbClr val="C00000"/>
              </a:buClr>
              <a:defRPr/>
            </a:pPr>
            <a:r>
              <a:rPr lang="en-US" sz="1600" dirty="0"/>
              <a:t>5) Update </a:t>
            </a:r>
            <a:r>
              <a:rPr lang="en-US" sz="1600" i="1" dirty="0"/>
              <a:t>nodal</a:t>
            </a:r>
            <a:r>
              <a:rPr lang="en-US" sz="1600" dirty="0"/>
              <a:t> velocities</a:t>
            </a:r>
          </a:p>
          <a:p>
            <a:pPr marL="692658" lvl="1" indent="-400050">
              <a:lnSpc>
                <a:spcPts val="1900"/>
              </a:lnSpc>
              <a:buClr>
                <a:srgbClr val="C00000"/>
              </a:buClr>
              <a:defRPr/>
            </a:pPr>
            <a:endParaRPr lang="en-US" sz="1600" dirty="0"/>
          </a:p>
          <a:p>
            <a:pPr marL="692658" lvl="1" indent="-400050">
              <a:lnSpc>
                <a:spcPts val="1900"/>
              </a:lnSpc>
              <a:buClr>
                <a:srgbClr val="C00000"/>
              </a:buClr>
              <a:buNone/>
              <a:defRPr/>
            </a:pPr>
            <a:r>
              <a:rPr lang="en-US" sz="1600" dirty="0">
                <a:solidFill>
                  <a:srgbClr val="C00000"/>
                </a:solidFill>
              </a:rPr>
              <a:t>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4EA8BB-B338-E790-3F2E-0274189AE13E}"/>
                  </a:ext>
                </a:extLst>
              </p:cNvPr>
              <p:cNvSpPr txBox="1"/>
              <p:nvPr/>
            </p:nvSpPr>
            <p:spPr>
              <a:xfrm>
                <a:off x="893973" y="3515355"/>
                <a:ext cx="2522614" cy="8697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𝑀</m:t>
                      </m:r>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𝑀</m:t>
                          </m:r>
                          <m:r>
                            <a:rPr lang="en-US" sz="1800" b="0" i="1" smtClean="0">
                              <a:latin typeface="Cambria Math" panose="02040503050406030204" pitchFamily="18" charset="0"/>
                            </a:rPr>
                            <m:t>𝑃</m:t>
                          </m:r>
                          <m:r>
                            <a:rPr lang="en-US" sz="1800" b="0" i="1" smtClean="0">
                              <a:latin typeface="Cambria Math" panose="02040503050406030204" pitchFamily="18" charset="0"/>
                            </a:rPr>
                            <m:t>=1</m:t>
                          </m:r>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𝑀𝑃</m:t>
                              </m:r>
                            </m:sub>
                          </m:sSub>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𝑀𝑃</m:t>
                              </m:r>
                            </m:sub>
                          </m:sSub>
                          <m:r>
                            <a:rPr lang="en-US" sz="1800" b="0" i="1" smtClean="0">
                              <a:latin typeface="Cambria Math" panose="02040503050406030204" pitchFamily="18" charset="0"/>
                            </a:rPr>
                            <m:t> </m:t>
                          </m:r>
                          <m:r>
                            <a:rPr lang="en-US" sz="1800" b="0" i="1" smtClean="0">
                              <a:latin typeface="Cambria Math" panose="02040503050406030204" pitchFamily="18" charset="0"/>
                            </a:rPr>
                            <m:t>𝑁</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𝜉</m:t>
                                  </m:r>
                                </m:e>
                              </m:acc>
                            </m:e>
                            <m:sub>
                              <m:r>
                                <a:rPr lang="en-US" sz="1800" b="0" i="1" smtClean="0">
                                  <a:latin typeface="Cambria Math" panose="02040503050406030204" pitchFamily="18" charset="0"/>
                                </a:rPr>
                                <m:t>𝑀𝑃</m:t>
                              </m:r>
                            </m:sub>
                          </m:sSub>
                          <m:r>
                            <a:rPr lang="en-US" sz="1800" b="0" i="1" smtClean="0">
                              <a:latin typeface="Cambria Math" panose="02040503050406030204" pitchFamily="18" charset="0"/>
                            </a:rPr>
                            <m:t>)</m:t>
                          </m:r>
                        </m:e>
                      </m:nary>
                    </m:oMath>
                  </m:oMathPara>
                </a14:m>
                <a:endParaRPr lang="en-US" dirty="0"/>
              </a:p>
            </p:txBody>
          </p:sp>
        </mc:Choice>
        <mc:Fallback xmlns="">
          <p:sp>
            <p:nvSpPr>
              <p:cNvPr id="17" name="TextBox 16">
                <a:extLst>
                  <a:ext uri="{FF2B5EF4-FFF2-40B4-BE49-F238E27FC236}">
                    <a16:creationId xmlns:a16="http://schemas.microsoft.com/office/drawing/2014/main" id="{DE4EA8BB-B338-E790-3F2E-0274189AE13E}"/>
                  </a:ext>
                </a:extLst>
              </p:cNvPr>
              <p:cNvSpPr txBox="1">
                <a:spLocks noRot="1" noChangeAspect="1" noMove="1" noResize="1" noEditPoints="1" noAdjustHandles="1" noChangeArrowheads="1" noChangeShapeType="1" noTextEdit="1"/>
              </p:cNvSpPr>
              <p:nvPr/>
            </p:nvSpPr>
            <p:spPr>
              <a:xfrm>
                <a:off x="893973" y="3515355"/>
                <a:ext cx="2522614" cy="869725"/>
              </a:xfrm>
              <a:prstGeom prst="rect">
                <a:avLst/>
              </a:prstGeom>
              <a:blipFill>
                <a:blip r:embed="rId3"/>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9825E9D1-0E11-851F-7AB9-0768069ECC65}"/>
              </a:ext>
            </a:extLst>
          </p:cNvPr>
          <p:cNvSpPr txBox="1"/>
          <p:nvPr/>
        </p:nvSpPr>
        <p:spPr>
          <a:xfrm>
            <a:off x="541421" y="3059668"/>
            <a:ext cx="2608406" cy="369332"/>
          </a:xfrm>
          <a:prstGeom prst="rect">
            <a:avLst/>
          </a:prstGeom>
          <a:noFill/>
        </p:spPr>
        <p:txBody>
          <a:bodyPr wrap="none" rtlCol="0">
            <a:spAutoFit/>
          </a:bodyPr>
          <a:lstStyle/>
          <a:p>
            <a:r>
              <a:rPr lang="en-US" sz="1800" dirty="0"/>
              <a:t>1) Nodal mass matrices</a:t>
            </a:r>
            <a:endParaRPr lang="en-US" dirty="0"/>
          </a:p>
        </p:txBody>
      </p:sp>
      <p:cxnSp>
        <p:nvCxnSpPr>
          <p:cNvPr id="20" name="Straight Arrow Connector 19">
            <a:extLst>
              <a:ext uri="{FF2B5EF4-FFF2-40B4-BE49-F238E27FC236}">
                <a16:creationId xmlns:a16="http://schemas.microsoft.com/office/drawing/2014/main" id="{880C327E-D7DD-95A2-D46D-EEEA5A24E120}"/>
              </a:ext>
            </a:extLst>
          </p:cNvPr>
          <p:cNvCxnSpPr>
            <a:cxnSpLocks/>
          </p:cNvCxnSpPr>
          <p:nvPr/>
        </p:nvCxnSpPr>
        <p:spPr>
          <a:xfrm flipH="1" flipV="1">
            <a:off x="2213810" y="4144880"/>
            <a:ext cx="403459" cy="63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72B3D2-9F31-3030-9179-33E10325425E}"/>
              </a:ext>
            </a:extLst>
          </p:cNvPr>
          <p:cNvSpPr txBox="1"/>
          <p:nvPr/>
        </p:nvSpPr>
        <p:spPr>
          <a:xfrm>
            <a:off x="2537790" y="4688046"/>
            <a:ext cx="3288080" cy="923330"/>
          </a:xfrm>
          <a:prstGeom prst="rect">
            <a:avLst/>
          </a:prstGeom>
          <a:noFill/>
        </p:spPr>
        <p:txBody>
          <a:bodyPr wrap="none" rtlCol="0">
            <a:spAutoFit/>
          </a:bodyPr>
          <a:lstStyle/>
          <a:p>
            <a:r>
              <a:rPr lang="en-US" dirty="0"/>
              <a:t>Mass of each material point</a:t>
            </a:r>
          </a:p>
          <a:p>
            <a:r>
              <a:rPr lang="en-US" dirty="0"/>
              <a:t>which is proportional to the </a:t>
            </a:r>
            <a:br>
              <a:rPr lang="en-US" dirty="0"/>
            </a:br>
            <a:r>
              <a:rPr lang="en-US" dirty="0"/>
              <a:t>gauss point weight in the code</a:t>
            </a:r>
          </a:p>
        </p:txBody>
      </p:sp>
      <p:cxnSp>
        <p:nvCxnSpPr>
          <p:cNvPr id="27" name="Straight Arrow Connector 26">
            <a:extLst>
              <a:ext uri="{FF2B5EF4-FFF2-40B4-BE49-F238E27FC236}">
                <a16:creationId xmlns:a16="http://schemas.microsoft.com/office/drawing/2014/main" id="{6280D691-97D6-8B3A-BA63-09F00E3FC67D}"/>
              </a:ext>
            </a:extLst>
          </p:cNvPr>
          <p:cNvCxnSpPr>
            <a:cxnSpLocks/>
          </p:cNvCxnSpPr>
          <p:nvPr/>
        </p:nvCxnSpPr>
        <p:spPr>
          <a:xfrm flipH="1" flipV="1">
            <a:off x="2662135" y="4144880"/>
            <a:ext cx="487692" cy="250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31240B5-1356-BF75-6B2D-2372A0C31ACD}"/>
              </a:ext>
            </a:extLst>
          </p:cNvPr>
          <p:cNvSpPr txBox="1"/>
          <p:nvPr/>
        </p:nvSpPr>
        <p:spPr>
          <a:xfrm>
            <a:off x="3147834" y="4277893"/>
            <a:ext cx="5391219" cy="369332"/>
          </a:xfrm>
          <a:prstGeom prst="rect">
            <a:avLst/>
          </a:prstGeom>
          <a:noFill/>
        </p:spPr>
        <p:txBody>
          <a:bodyPr wrap="none" rtlCol="0">
            <a:spAutoFit/>
          </a:bodyPr>
          <a:lstStyle/>
          <a:p>
            <a:r>
              <a:rPr lang="en-US" dirty="0"/>
              <a:t>Linear basis function calculated in the local domain</a:t>
            </a:r>
          </a:p>
        </p:txBody>
      </p:sp>
    </p:spTree>
    <p:extLst>
      <p:ext uri="{BB962C8B-B14F-4D97-AF65-F5344CB8AC3E}">
        <p14:creationId xmlns:p14="http://schemas.microsoft.com/office/powerpoint/2010/main" val="2539285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91861-C054-6368-F915-459345B41ACB}"/>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390B2D6A-FF2D-D746-4A80-779EAF94B652}"/>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19AE09BA-9A70-709F-EB40-01F0E6481767}"/>
              </a:ext>
            </a:extLst>
          </p:cNvPr>
          <p:cNvSpPr txBox="1"/>
          <p:nvPr/>
        </p:nvSpPr>
        <p:spPr>
          <a:xfrm>
            <a:off x="573171" y="1074737"/>
            <a:ext cx="6899646" cy="369332"/>
          </a:xfrm>
          <a:prstGeom prst="rect">
            <a:avLst/>
          </a:prstGeom>
          <a:noFill/>
        </p:spPr>
        <p:txBody>
          <a:bodyPr wrap="none" rtlCol="0">
            <a:spAutoFit/>
          </a:bodyPr>
          <a:lstStyle/>
          <a:p>
            <a:r>
              <a:rPr lang="en-US" sz="1800" dirty="0"/>
              <a:t>1) Nodal mass matrices </a:t>
            </a:r>
            <a:r>
              <a:rPr lang="en-US" sz="1800" dirty="0">
                <a:sym typeface="Wingdings" panose="05000000000000000000" pitchFamily="2" charset="2"/>
              </a:rPr>
              <a:t> global variable name </a:t>
            </a:r>
            <a:r>
              <a:rPr lang="en-US" sz="1800" dirty="0" err="1">
                <a:sym typeface="Wingdings" panose="05000000000000000000" pitchFamily="2" charset="2"/>
              </a:rPr>
              <a:t>LumpedMassDry</a:t>
            </a:r>
            <a:endParaRPr lang="en-US" dirty="0"/>
          </a:p>
        </p:txBody>
      </p:sp>
      <p:pic>
        <p:nvPicPr>
          <p:cNvPr id="6" name="Picture 5">
            <a:extLst>
              <a:ext uri="{FF2B5EF4-FFF2-40B4-BE49-F238E27FC236}">
                <a16:creationId xmlns:a16="http://schemas.microsoft.com/office/drawing/2014/main" id="{FC1EFEA6-4902-FB97-B450-63201A2D123A}"/>
              </a:ext>
            </a:extLst>
          </p:cNvPr>
          <p:cNvPicPr>
            <a:picLocks noChangeAspect="1"/>
          </p:cNvPicPr>
          <p:nvPr/>
        </p:nvPicPr>
        <p:blipFill>
          <a:blip r:embed="rId2"/>
          <a:stretch>
            <a:fillRect/>
          </a:stretch>
        </p:blipFill>
        <p:spPr>
          <a:xfrm>
            <a:off x="772648" y="1591269"/>
            <a:ext cx="6968001" cy="4191994"/>
          </a:xfrm>
          <a:prstGeom prst="rect">
            <a:avLst/>
          </a:prstGeom>
        </p:spPr>
      </p:pic>
      <p:sp>
        <p:nvSpPr>
          <p:cNvPr id="7" name="Rectangle 6">
            <a:extLst>
              <a:ext uri="{FF2B5EF4-FFF2-40B4-BE49-F238E27FC236}">
                <a16:creationId xmlns:a16="http://schemas.microsoft.com/office/drawing/2014/main" id="{18899CA8-19DD-EC8B-40F8-45B31B0B82FF}"/>
              </a:ext>
            </a:extLst>
          </p:cNvPr>
          <p:cNvSpPr/>
          <p:nvPr/>
        </p:nvSpPr>
        <p:spPr>
          <a:xfrm>
            <a:off x="1285875" y="3952875"/>
            <a:ext cx="3243263" cy="3143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672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D782-7F47-E6DD-3B3A-579C5455A71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A27206CA-0127-4B9F-18D9-1780F259E0AB}"/>
              </a:ext>
            </a:extLst>
          </p:cNvPr>
          <p:cNvSpPr>
            <a:spLocks noGrp="1"/>
          </p:cNvSpPr>
          <p:nvPr>
            <p:ph idx="1"/>
          </p:nvPr>
        </p:nvSpPr>
        <p:spPr/>
        <p:txBody>
          <a:bodyPr/>
          <a:lstStyle/>
          <a:p>
            <a:r>
              <a:rPr lang="en-US" dirty="0"/>
              <a:t>Two types of external forces: </a:t>
            </a:r>
          </a:p>
          <a:p>
            <a:pPr>
              <a:buFont typeface="Arial" panose="020B0604020202020204" pitchFamily="34" charset="0"/>
              <a:buChar char="•"/>
            </a:pPr>
            <a:r>
              <a:rPr lang="en-US" dirty="0"/>
              <a:t>Traction load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Gravity load</a:t>
            </a:r>
          </a:p>
        </p:txBody>
      </p:sp>
      <p:sp>
        <p:nvSpPr>
          <p:cNvPr id="4" name="TextBox 3">
            <a:extLst>
              <a:ext uri="{FF2B5EF4-FFF2-40B4-BE49-F238E27FC236}">
                <a16:creationId xmlns:a16="http://schemas.microsoft.com/office/drawing/2014/main" id="{9CD11CFC-72E3-378B-57BC-64CA2137FE17}"/>
              </a:ext>
            </a:extLst>
          </p:cNvPr>
          <p:cNvSpPr txBox="1"/>
          <p:nvPr/>
        </p:nvSpPr>
        <p:spPr>
          <a:xfrm>
            <a:off x="573171" y="1074737"/>
            <a:ext cx="6348213" cy="369332"/>
          </a:xfrm>
          <a:prstGeom prst="rect">
            <a:avLst/>
          </a:prstGeom>
          <a:noFill/>
        </p:spPr>
        <p:txBody>
          <a:bodyPr wrap="none" rtlCol="0">
            <a:spAutoFit/>
          </a:bodyPr>
          <a:lstStyle/>
          <a:p>
            <a:r>
              <a:rPr lang="en-US" sz="1800" dirty="0"/>
              <a:t>2) External force </a:t>
            </a:r>
            <a:r>
              <a:rPr lang="en-US" sz="1800" dirty="0">
                <a:sym typeface="Wingdings" panose="05000000000000000000" pitchFamily="2" charset="2"/>
              </a:rPr>
              <a:t> variable name </a:t>
            </a:r>
            <a:r>
              <a:rPr lang="en-US" sz="1800" dirty="0" err="1">
                <a:sym typeface="Wingdings" panose="05000000000000000000" pitchFamily="2" charset="2"/>
              </a:rPr>
              <a:t>ExtLoad</a:t>
            </a:r>
            <a:r>
              <a:rPr lang="en-US" sz="1800" dirty="0">
                <a:sym typeface="Wingdings" panose="05000000000000000000" pitchFamily="2" charset="2"/>
              </a:rPr>
              <a:t> and </a:t>
            </a:r>
            <a:r>
              <a:rPr lang="en-US" sz="1800" dirty="0" err="1">
                <a:sym typeface="Wingdings" panose="05000000000000000000" pitchFamily="2" charset="2"/>
              </a:rPr>
              <a:t>GravityLoad</a:t>
            </a:r>
            <a:endParaRPr lang="en-US" dirty="0"/>
          </a:p>
        </p:txBody>
      </p:sp>
      <p:sp>
        <p:nvSpPr>
          <p:cNvPr id="5" name="Rectangle 4">
            <a:extLst>
              <a:ext uri="{FF2B5EF4-FFF2-40B4-BE49-F238E27FC236}">
                <a16:creationId xmlns:a16="http://schemas.microsoft.com/office/drawing/2014/main" id="{02BDD552-3FD3-B1A2-49D6-313FDE1603C8}"/>
              </a:ext>
            </a:extLst>
          </p:cNvPr>
          <p:cNvSpPr/>
          <p:nvPr/>
        </p:nvSpPr>
        <p:spPr>
          <a:xfrm>
            <a:off x="6009655" y="4505550"/>
            <a:ext cx="1260193" cy="1233236"/>
          </a:xfrm>
          <a:prstGeom prst="rect">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A317F0F-008B-52A2-8E07-813342ADCBE0}"/>
              </a:ext>
            </a:extLst>
          </p:cNvPr>
          <p:cNvCxnSpPr/>
          <p:nvPr/>
        </p:nvCxnSpPr>
        <p:spPr>
          <a:xfrm>
            <a:off x="6009655" y="4280259"/>
            <a:ext cx="0" cy="225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9A6D44-0B84-D280-FEDB-0731BE53846B}"/>
              </a:ext>
            </a:extLst>
          </p:cNvPr>
          <p:cNvCxnSpPr/>
          <p:nvPr/>
        </p:nvCxnSpPr>
        <p:spPr>
          <a:xfrm>
            <a:off x="6131976" y="4280258"/>
            <a:ext cx="0" cy="225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1EE8F0-937B-02D7-53A7-DEFCC81EA915}"/>
              </a:ext>
            </a:extLst>
          </p:cNvPr>
          <p:cNvCxnSpPr/>
          <p:nvPr/>
        </p:nvCxnSpPr>
        <p:spPr>
          <a:xfrm>
            <a:off x="6266329" y="4280258"/>
            <a:ext cx="0" cy="225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699F3EA-9804-AF84-0960-5280FFBD427E}"/>
                  </a:ext>
                </a:extLst>
              </p:cNvPr>
              <p:cNvSpPr txBox="1"/>
              <p:nvPr/>
            </p:nvSpPr>
            <p:spPr>
              <a:xfrm>
                <a:off x="5394129" y="3910926"/>
                <a:ext cx="1580304" cy="369332"/>
              </a:xfrm>
              <a:prstGeom prst="rect">
                <a:avLst/>
              </a:prstGeom>
              <a:noFill/>
            </p:spPr>
            <p:txBody>
              <a:bodyPr wrap="none" rtlCol="0">
                <a:spAutoFit/>
              </a:bodyPr>
              <a:lstStyle/>
              <a:p>
                <a:r>
                  <a:rPr lang="en-US" dirty="0"/>
                  <a:t>Traction on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𝑡</m:t>
                        </m:r>
                      </m:sub>
                    </m:sSub>
                  </m:oMath>
                </a14:m>
                <a:endParaRPr lang="en-US" dirty="0"/>
              </a:p>
            </p:txBody>
          </p:sp>
        </mc:Choice>
        <mc:Fallback xmlns="">
          <p:sp>
            <p:nvSpPr>
              <p:cNvPr id="10" name="TextBox 9">
                <a:extLst>
                  <a:ext uri="{FF2B5EF4-FFF2-40B4-BE49-F238E27FC236}">
                    <a16:creationId xmlns:a16="http://schemas.microsoft.com/office/drawing/2014/main" id="{B699F3EA-9804-AF84-0960-5280FFBD427E}"/>
                  </a:ext>
                </a:extLst>
              </p:cNvPr>
              <p:cNvSpPr txBox="1">
                <a:spLocks noRot="1" noChangeAspect="1" noMove="1" noResize="1" noEditPoints="1" noAdjustHandles="1" noChangeArrowheads="1" noChangeShapeType="1" noTextEdit="1"/>
              </p:cNvSpPr>
              <p:nvPr/>
            </p:nvSpPr>
            <p:spPr>
              <a:xfrm>
                <a:off x="5394129" y="3910926"/>
                <a:ext cx="1580304" cy="369332"/>
              </a:xfrm>
              <a:prstGeom prst="rect">
                <a:avLst/>
              </a:prstGeom>
              <a:blipFill>
                <a:blip r:embed="rId2"/>
                <a:stretch>
                  <a:fillRect l="-3475" t="-10000" b="-2666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4AB0E9C-E797-2CD8-6D05-81F23DBE6791}"/>
              </a:ext>
            </a:extLst>
          </p:cNvPr>
          <p:cNvCxnSpPr/>
          <p:nvPr/>
        </p:nvCxnSpPr>
        <p:spPr>
          <a:xfrm>
            <a:off x="7618169" y="4040130"/>
            <a:ext cx="0" cy="653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598383C-B755-C55B-AF22-5C3C02495E51}"/>
              </a:ext>
            </a:extLst>
          </p:cNvPr>
          <p:cNvCxnSpPr/>
          <p:nvPr/>
        </p:nvCxnSpPr>
        <p:spPr>
          <a:xfrm>
            <a:off x="7618169" y="3934111"/>
            <a:ext cx="0" cy="653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F87E6B-CA02-5362-B260-9623FC49AF86}"/>
              </a:ext>
            </a:extLst>
          </p:cNvPr>
          <p:cNvSpPr txBox="1"/>
          <p:nvPr/>
        </p:nvSpPr>
        <p:spPr>
          <a:xfrm>
            <a:off x="7655278" y="3941342"/>
            <a:ext cx="915635" cy="646331"/>
          </a:xfrm>
          <a:prstGeom prst="rect">
            <a:avLst/>
          </a:prstGeom>
          <a:noFill/>
        </p:spPr>
        <p:txBody>
          <a:bodyPr wrap="none" rtlCol="0">
            <a:spAutoFit/>
          </a:bodyPr>
          <a:lstStyle/>
          <a:p>
            <a:r>
              <a:rPr lang="en-US" dirty="0"/>
              <a:t>Gravity</a:t>
            </a:r>
            <a:br>
              <a:rPr lang="en-US" dirty="0"/>
            </a:br>
            <a:r>
              <a:rPr lang="en-US" dirty="0"/>
              <a:t>field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DAFA51-90C8-603B-6376-FE93DC4B6332}"/>
                  </a:ext>
                </a:extLst>
              </p:cNvPr>
              <p:cNvSpPr txBox="1"/>
              <p:nvPr/>
            </p:nvSpPr>
            <p:spPr>
              <a:xfrm>
                <a:off x="696913" y="4275141"/>
                <a:ext cx="3160160" cy="847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p>
                          <m:r>
                            <a:rPr lang="en-US" b="0" i="1" smtClean="0">
                              <a:latin typeface="Cambria Math" panose="02040503050406030204" pitchFamily="18" charset="0"/>
                            </a:rPr>
                            <m:t>𝑔𝑟𝑎𝑣</m:t>
                          </m:r>
                        </m:sup>
                      </m:s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𝑀</m:t>
                          </m:r>
                          <m:r>
                            <a:rPr lang="en-US" b="0" i="1" smtClean="0">
                              <a:latin typeface="Cambria Math" panose="02040503050406030204" pitchFamily="18" charset="0"/>
                            </a:rPr>
                            <m:t>𝑃</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𝑀𝑃</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𝑀𝑃</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Sub>
                            </m:e>
                          </m:d>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nary>
                    </m:oMath>
                  </m:oMathPara>
                </a14:m>
                <a:endParaRPr lang="en-US" dirty="0"/>
              </a:p>
            </p:txBody>
          </p:sp>
        </mc:Choice>
        <mc:Fallback xmlns="">
          <p:sp>
            <p:nvSpPr>
              <p:cNvPr id="17" name="TextBox 16">
                <a:extLst>
                  <a:ext uri="{FF2B5EF4-FFF2-40B4-BE49-F238E27FC236}">
                    <a16:creationId xmlns:a16="http://schemas.microsoft.com/office/drawing/2014/main" id="{91DAFA51-90C8-603B-6376-FE93DC4B6332}"/>
                  </a:ext>
                </a:extLst>
              </p:cNvPr>
              <p:cNvSpPr txBox="1">
                <a:spLocks noRot="1" noChangeAspect="1" noMove="1" noResize="1" noEditPoints="1" noAdjustHandles="1" noChangeArrowheads="1" noChangeShapeType="1" noTextEdit="1"/>
              </p:cNvSpPr>
              <p:nvPr/>
            </p:nvSpPr>
            <p:spPr>
              <a:xfrm>
                <a:off x="696913" y="4275141"/>
                <a:ext cx="3160160" cy="84702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F9A65EF-B5DD-18DC-B9DC-D63FD4686EB6}"/>
                  </a:ext>
                </a:extLst>
              </p:cNvPr>
              <p:cNvSpPr txBox="1"/>
              <p:nvPr/>
            </p:nvSpPr>
            <p:spPr>
              <a:xfrm>
                <a:off x="573087" y="2440437"/>
                <a:ext cx="5491567" cy="984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p>
                          <m:r>
                            <a:rPr lang="en-US" b="0" i="1" smtClean="0">
                              <a:latin typeface="Cambria Math" panose="02040503050406030204" pitchFamily="18" charset="0"/>
                            </a:rPr>
                            <m:t>𝑡𝑟𝑎𝑐</m:t>
                          </m:r>
                        </m:sup>
                      </m:s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𝑏</m:t>
                          </m:r>
                          <m:r>
                            <a:rPr lang="en-US" b="0" i="1" smtClean="0">
                              <a:latin typeface="Cambria Math" panose="02040503050406030204" pitchFamily="18" charset="0"/>
                            </a:rPr>
                            <m:t>𝑀𝑃</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𝑏𝑀𝑃</m:t>
                              </m:r>
                            </m:sub>
                          </m:s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𝑒𝑙</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𝑏𝑀𝑃</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Sub>
                            </m:e>
                          </m:d>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𝑏𝑒𝑙</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𝑏𝑀𝑃</m:t>
                                          </m:r>
                                        </m:sub>
                                      </m:sSub>
                                    </m:e>
                                  </m:d>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d>
                        </m:e>
                      </m:nary>
                    </m:oMath>
                  </m:oMathPara>
                </a14:m>
                <a:endParaRPr lang="en-US" dirty="0"/>
              </a:p>
            </p:txBody>
          </p:sp>
        </mc:Choice>
        <mc:Fallback xmlns="">
          <p:sp>
            <p:nvSpPr>
              <p:cNvPr id="19" name="TextBox 18">
                <a:extLst>
                  <a:ext uri="{FF2B5EF4-FFF2-40B4-BE49-F238E27FC236}">
                    <a16:creationId xmlns:a16="http://schemas.microsoft.com/office/drawing/2014/main" id="{6F9A65EF-B5DD-18DC-B9DC-D63FD4686EB6}"/>
                  </a:ext>
                </a:extLst>
              </p:cNvPr>
              <p:cNvSpPr txBox="1">
                <a:spLocks noRot="1" noChangeAspect="1" noMove="1" noResize="1" noEditPoints="1" noAdjustHandles="1" noChangeArrowheads="1" noChangeShapeType="1" noTextEdit="1"/>
              </p:cNvSpPr>
              <p:nvPr/>
            </p:nvSpPr>
            <p:spPr>
              <a:xfrm>
                <a:off x="573087" y="2440437"/>
                <a:ext cx="5491567" cy="98405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23633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D0A8-4CA3-E1F2-1621-BA1402E84B3A}"/>
              </a:ext>
            </a:extLst>
          </p:cNvPr>
          <p:cNvSpPr>
            <a:spLocks noGrp="1"/>
          </p:cNvSpPr>
          <p:nvPr>
            <p:ph type="title"/>
          </p:nvPr>
        </p:nvSpPr>
        <p:spPr/>
        <p:txBody>
          <a:bodyPr/>
          <a:lstStyle/>
          <a:p>
            <a:r>
              <a:rPr lang="en-US" dirty="0"/>
              <a:t>Computational cycle of the MPM – single phase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62921D-7811-0D56-BCF8-ACE663947F5A}"/>
                  </a:ext>
                </a:extLst>
              </p:cNvPr>
              <p:cNvSpPr>
                <a:spLocks noGrp="1"/>
              </p:cNvSpPr>
              <p:nvPr>
                <p:ph idx="1"/>
              </p:nvPr>
            </p:nvSpPr>
            <p:spPr>
              <a:xfrm>
                <a:off x="696913" y="1057566"/>
                <a:ext cx="7874000" cy="1343024"/>
              </a:xfrm>
            </p:spPr>
            <p:txBody>
              <a:bodyPr/>
              <a:lstStyle/>
              <a:p>
                <a:r>
                  <a:rPr lang="en-US" dirty="0"/>
                  <a:t>2) Traction load used gauss point integration along the element boundary:</a:t>
                </a:r>
              </a:p>
              <a:p>
                <a:pPr>
                  <a:buFont typeface="Arial" panose="020B0604020202020204" pitchFamily="34" charset="0"/>
                  <a:buChar char="•"/>
                </a:pP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𝑡</m:t>
                        </m:r>
                      </m:e>
                    </m:acc>
                  </m:oMath>
                </a14:m>
                <a:r>
                  <a:rPr lang="en-US" dirty="0"/>
                  <a:t> is made to be in the direction of the outward normal, and the input stress sign governs the sign (tension positive).</a:t>
                </a:r>
              </a:p>
              <a:p>
                <a:pPr>
                  <a:buFont typeface="Arial" panose="020B0604020202020204" pitchFamily="34" charset="0"/>
                  <a:buChar char="•"/>
                </a:pPr>
                <a:r>
                  <a:rPr lang="en-US" dirty="0"/>
                  <a:t>Gauss integration is used to find the total force at the gauss points. </a:t>
                </a:r>
              </a:p>
              <a:p>
                <a:pPr>
                  <a:buFont typeface="Arial" panose="020B0604020202020204" pitchFamily="34" charset="0"/>
                  <a:buChar char="•"/>
                </a:pPr>
                <a:r>
                  <a:rPr lang="en-US" dirty="0"/>
                  <a:t>Element boundary is line in 2D and surface in 3D. </a:t>
                </a:r>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0F62921D-7811-0D56-BCF8-ACE663947F5A}"/>
                  </a:ext>
                </a:extLst>
              </p:cNvPr>
              <p:cNvSpPr>
                <a:spLocks noGrp="1" noRot="1" noChangeAspect="1" noMove="1" noResize="1" noEditPoints="1" noAdjustHandles="1" noChangeArrowheads="1" noChangeShapeType="1" noTextEdit="1"/>
              </p:cNvSpPr>
              <p:nvPr>
                <p:ph idx="1"/>
              </p:nvPr>
            </p:nvSpPr>
            <p:spPr>
              <a:xfrm>
                <a:off x="696913" y="1057566"/>
                <a:ext cx="7874000" cy="1343024"/>
              </a:xfrm>
              <a:blipFill>
                <a:blip r:embed="rId2"/>
                <a:stretch>
                  <a:fillRect l="-1935" t="-5882" b="-39819"/>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F674A9B4-694F-36C4-36A0-61EEFA0D58E8}"/>
              </a:ext>
            </a:extLst>
          </p:cNvPr>
          <p:cNvCxnSpPr/>
          <p:nvPr/>
        </p:nvCxnSpPr>
        <p:spPr>
          <a:xfrm>
            <a:off x="7144044" y="3760864"/>
            <a:ext cx="1570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A3EF375-1ED2-1C47-DEC7-F7BB02C906D9}"/>
              </a:ext>
            </a:extLst>
          </p:cNvPr>
          <p:cNvSpPr/>
          <p:nvPr/>
        </p:nvSpPr>
        <p:spPr>
          <a:xfrm>
            <a:off x="7083886" y="3682659"/>
            <a:ext cx="166688" cy="1684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B5FD9B-F1A3-4105-BD5A-9C7FE9E27664}"/>
              </a:ext>
            </a:extLst>
          </p:cNvPr>
          <p:cNvSpPr/>
          <p:nvPr/>
        </p:nvSpPr>
        <p:spPr>
          <a:xfrm>
            <a:off x="8630821" y="3682659"/>
            <a:ext cx="166688" cy="1684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28CD184-2857-B118-EF1A-81F13C3609C5}"/>
              </a:ext>
            </a:extLst>
          </p:cNvPr>
          <p:cNvCxnSpPr>
            <a:cxnSpLocks/>
          </p:cNvCxnSpPr>
          <p:nvPr/>
        </p:nvCxnSpPr>
        <p:spPr>
          <a:xfrm>
            <a:off x="7169444" y="3269575"/>
            <a:ext cx="0" cy="413084"/>
          </a:xfrm>
          <a:prstGeom prst="straightConnector1">
            <a:avLst/>
          </a:prstGeom>
          <a:ln w="38100">
            <a:solidFill>
              <a:srgbClr val="060AB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93946E7-6AC0-4821-41BA-4E274678F4D5}"/>
              </a:ext>
            </a:extLst>
          </p:cNvPr>
          <p:cNvCxnSpPr>
            <a:cxnSpLocks/>
          </p:cNvCxnSpPr>
          <p:nvPr/>
        </p:nvCxnSpPr>
        <p:spPr>
          <a:xfrm>
            <a:off x="8714165" y="3269575"/>
            <a:ext cx="0" cy="413084"/>
          </a:xfrm>
          <a:prstGeom prst="straightConnector1">
            <a:avLst/>
          </a:prstGeom>
          <a:ln w="38100">
            <a:solidFill>
              <a:srgbClr val="060ABA"/>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9DEAA3-A47C-5C5D-F071-6EFA59331881}"/>
              </a:ext>
            </a:extLst>
          </p:cNvPr>
          <p:cNvCxnSpPr>
            <a:cxnSpLocks/>
          </p:cNvCxnSpPr>
          <p:nvPr/>
        </p:nvCxnSpPr>
        <p:spPr>
          <a:xfrm>
            <a:off x="7931318" y="3269575"/>
            <a:ext cx="0" cy="413084"/>
          </a:xfrm>
          <a:prstGeom prst="straightConnector1">
            <a:avLst/>
          </a:prstGeom>
          <a:ln w="38100">
            <a:solidFill>
              <a:srgbClr val="060ABA"/>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060AA-9E71-24E0-CC7F-A891D7E8A9F7}"/>
              </a:ext>
            </a:extLst>
          </p:cNvPr>
          <p:cNvCxnSpPr/>
          <p:nvPr/>
        </p:nvCxnSpPr>
        <p:spPr>
          <a:xfrm>
            <a:off x="7162301" y="3287496"/>
            <a:ext cx="1570121" cy="0"/>
          </a:xfrm>
          <a:prstGeom prst="line">
            <a:avLst/>
          </a:prstGeom>
          <a:ln w="38100">
            <a:solidFill>
              <a:srgbClr val="060AB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0B786B-5C03-2BF7-7E42-C3DF70266D55}"/>
                  </a:ext>
                </a:extLst>
              </p:cNvPr>
              <p:cNvSpPr txBox="1"/>
              <p:nvPr/>
            </p:nvSpPr>
            <p:spPr>
              <a:xfrm>
                <a:off x="157044" y="3019518"/>
                <a:ext cx="6923754" cy="8610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p>
                          <m:r>
                            <a:rPr lang="en-US" b="0" i="1" smtClean="0">
                              <a:latin typeface="Cambria Math" panose="02040503050406030204" pitchFamily="18" charset="0"/>
                            </a:rPr>
                            <m:t>𝑡𝑟𝑎𝑐</m:t>
                          </m:r>
                        </m:sup>
                      </m:sSup>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𝑡</m:t>
                              </m:r>
                            </m:sub>
                          </m:sSub>
                        </m:sub>
                        <m:sup/>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 </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𝑏</m:t>
                          </m:r>
                          <m:r>
                            <a:rPr lang="en-US" b="0" i="1" smtClean="0">
                              <a:latin typeface="Cambria Math" panose="02040503050406030204" pitchFamily="18" charset="0"/>
                            </a:rPr>
                            <m:t>𝑀𝑃</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𝑏𝑀𝑃</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m:rPr>
                                      <m:brk m:alnAt="23"/>
                                    </m:rP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𝑏𝑒𝑙</m:t>
                                  </m:r>
                                </m:sub>
                              </m:sSub>
                            </m:sup>
                            <m:e>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a:latin typeface="Cambria Math" panose="02040503050406030204" pitchFamily="18" charset="0"/>
                                </a:rPr>
                                <m:t> </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𝜉</m:t>
                                          </m:r>
                                        </m:e>
                                      </m:acc>
                                    </m:e>
                                    <m:sub>
                                      <m:r>
                                        <a:rPr lang="en-US" i="1">
                                          <a:latin typeface="Cambria Math" panose="02040503050406030204" pitchFamily="18" charset="0"/>
                                        </a:rPr>
                                        <m:t>𝐺𝑃</m:t>
                                      </m:r>
                                    </m:sub>
                                  </m:sSub>
                                </m:e>
                              </m:d>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𝜉</m:t>
                                          </m:r>
                                        </m:e>
                                      </m:acc>
                                    </m:e>
                                    <m:sub>
                                      <m:r>
                                        <a:rPr lang="en-US" b="0" i="1" smtClean="0">
                                          <a:latin typeface="Cambria Math" panose="02040503050406030204" pitchFamily="18" charset="0"/>
                                        </a:rPr>
                                        <m:t>𝑀</m:t>
                                      </m:r>
                                      <m:r>
                                        <a:rPr lang="en-US" i="1">
                                          <a:latin typeface="Cambria Math" panose="02040503050406030204" pitchFamily="18" charset="0"/>
                                        </a:rPr>
                                        <m:t>𝑃</m:t>
                                      </m:r>
                                    </m:sub>
                                  </m:sSub>
                                </m:e>
                              </m:d>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𝐺𝑃</m:t>
                                  </m:r>
                                </m:sub>
                              </m:sSub>
                              <m:f>
                                <m:fPr>
                                  <m:ctrlPr>
                                    <a:rPr lang="en-US" i="1">
                                      <a:latin typeface="Cambria Math" panose="02040503050406030204" pitchFamily="18" charset="0"/>
                                    </a:rPr>
                                  </m:ctrlPr>
                                </m:fPr>
                                <m:num>
                                  <m:r>
                                    <a:rPr lang="en-US" i="1">
                                      <a:latin typeface="Cambria Math" panose="02040503050406030204" pitchFamily="18" charset="0"/>
                                    </a:rPr>
                                    <m:t>𝑑𝑥</m:t>
                                  </m:r>
                                </m:num>
                                <m:den>
                                  <m:r>
                                    <a:rPr lang="en-US" i="1">
                                      <a:latin typeface="Cambria Math" panose="02040503050406030204" pitchFamily="18" charset="0"/>
                                    </a:rPr>
                                    <m:t>𝑑</m:t>
                                  </m:r>
                                  <m:r>
                                    <a:rPr lang="en-US" i="1">
                                      <a:latin typeface="Cambria Math" panose="02040503050406030204" pitchFamily="18" charset="0"/>
                                    </a:rPr>
                                    <m:t>𝜉</m:t>
                                  </m:r>
                                </m:den>
                              </m:f>
                            </m:e>
                          </m:nary>
                        </m:e>
                      </m:nary>
                    </m:oMath>
                  </m:oMathPara>
                </a14:m>
                <a:endParaRPr lang="en-US" dirty="0"/>
              </a:p>
            </p:txBody>
          </p:sp>
        </mc:Choice>
        <mc:Fallback xmlns="">
          <p:sp>
            <p:nvSpPr>
              <p:cNvPr id="14" name="TextBox 13">
                <a:extLst>
                  <a:ext uri="{FF2B5EF4-FFF2-40B4-BE49-F238E27FC236}">
                    <a16:creationId xmlns:a16="http://schemas.microsoft.com/office/drawing/2014/main" id="{BD0B786B-5C03-2BF7-7E42-C3DF70266D55}"/>
                  </a:ext>
                </a:extLst>
              </p:cNvPr>
              <p:cNvSpPr txBox="1">
                <a:spLocks noRot="1" noChangeAspect="1" noMove="1" noResize="1" noEditPoints="1" noAdjustHandles="1" noChangeArrowheads="1" noChangeShapeType="1" noTextEdit="1"/>
              </p:cNvSpPr>
              <p:nvPr/>
            </p:nvSpPr>
            <p:spPr>
              <a:xfrm>
                <a:off x="157044" y="3019518"/>
                <a:ext cx="6923754" cy="861005"/>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E6CBE02-1B28-12FF-E458-4F5BCB199CC7}"/>
              </a:ext>
            </a:extLst>
          </p:cNvPr>
          <p:cNvSpPr txBox="1"/>
          <p:nvPr/>
        </p:nvSpPr>
        <p:spPr>
          <a:xfrm>
            <a:off x="6848936" y="2900243"/>
            <a:ext cx="2056973" cy="369332"/>
          </a:xfrm>
          <a:prstGeom prst="rect">
            <a:avLst/>
          </a:prstGeom>
          <a:noFill/>
        </p:spPr>
        <p:txBody>
          <a:bodyPr wrap="none" rtlCol="0">
            <a:spAutoFit/>
          </a:bodyPr>
          <a:lstStyle/>
          <a:p>
            <a:r>
              <a:rPr lang="en-US" dirty="0"/>
              <a:t>Element boundary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E9B3D9-F218-E8E9-6B5B-6E1088C2B630}"/>
                  </a:ext>
                </a:extLst>
              </p:cNvPr>
              <p:cNvSpPr txBox="1"/>
              <p:nvPr/>
            </p:nvSpPr>
            <p:spPr>
              <a:xfrm>
                <a:off x="872554" y="4715432"/>
                <a:ext cx="5491567" cy="984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p>
                          <m:r>
                            <a:rPr lang="en-US" b="0" i="1" smtClean="0">
                              <a:latin typeface="Cambria Math" panose="02040503050406030204" pitchFamily="18" charset="0"/>
                            </a:rPr>
                            <m:t>𝑡𝑟𝑎𝑐</m:t>
                          </m:r>
                        </m:sup>
                      </m:s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𝑏</m:t>
                          </m:r>
                          <m:r>
                            <a:rPr lang="en-US" b="0" i="1" smtClean="0">
                              <a:latin typeface="Cambria Math" panose="02040503050406030204" pitchFamily="18" charset="0"/>
                            </a:rPr>
                            <m:t>𝑀𝑃</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𝑏𝑀𝑃</m:t>
                              </m:r>
                            </m:sub>
                          </m:s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𝑒𝑙</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𝑏𝑀𝑃</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Sub>
                            </m:e>
                          </m:d>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𝑏𝑒𝑙</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𝑏𝑀𝑃</m:t>
                                          </m:r>
                                        </m:sub>
                                      </m:sSub>
                                    </m:e>
                                  </m:d>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d>
                        </m:e>
                      </m:nary>
                    </m:oMath>
                  </m:oMathPara>
                </a14:m>
                <a:endParaRPr lang="en-US" dirty="0"/>
              </a:p>
            </p:txBody>
          </p:sp>
        </mc:Choice>
        <mc:Fallback xmlns="">
          <p:sp>
            <p:nvSpPr>
              <p:cNvPr id="16" name="TextBox 15">
                <a:extLst>
                  <a:ext uri="{FF2B5EF4-FFF2-40B4-BE49-F238E27FC236}">
                    <a16:creationId xmlns:a16="http://schemas.microsoft.com/office/drawing/2014/main" id="{BEE9B3D9-F218-E8E9-6B5B-6E1088C2B630}"/>
                  </a:ext>
                </a:extLst>
              </p:cNvPr>
              <p:cNvSpPr txBox="1">
                <a:spLocks noRot="1" noChangeAspect="1" noMove="1" noResize="1" noEditPoints="1" noAdjustHandles="1" noChangeArrowheads="1" noChangeShapeType="1" noTextEdit="1"/>
              </p:cNvSpPr>
              <p:nvPr/>
            </p:nvSpPr>
            <p:spPr>
              <a:xfrm>
                <a:off x="872554" y="4715432"/>
                <a:ext cx="5491567" cy="984052"/>
              </a:xfrm>
              <a:prstGeom prst="rect">
                <a:avLst/>
              </a:prstGeom>
              <a:blipFill>
                <a:blip r:embed="rId4"/>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9ECBA725-A3B4-1C7C-C653-74D90F6BDD9D}"/>
              </a:ext>
            </a:extLst>
          </p:cNvPr>
          <p:cNvSpPr/>
          <p:nvPr/>
        </p:nvSpPr>
        <p:spPr>
          <a:xfrm>
            <a:off x="6167616" y="3193054"/>
            <a:ext cx="802942" cy="7556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F85BBC2-C058-12CD-AB86-916652C63CA9}"/>
              </a:ext>
            </a:extLst>
          </p:cNvPr>
          <p:cNvCxnSpPr>
            <a:cxnSpLocks/>
          </p:cNvCxnSpPr>
          <p:nvPr/>
        </p:nvCxnSpPr>
        <p:spPr>
          <a:xfrm flipV="1">
            <a:off x="4219532" y="3914226"/>
            <a:ext cx="1837844" cy="61414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483EF3E-7AA6-9C54-7050-7192BA8AF79C}"/>
              </a:ext>
            </a:extLst>
          </p:cNvPr>
          <p:cNvSpPr/>
          <p:nvPr/>
        </p:nvSpPr>
        <p:spPr>
          <a:xfrm>
            <a:off x="2463769" y="4880204"/>
            <a:ext cx="539781" cy="7556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8A34BE3-ADB6-C0A9-2EB0-D5B3600A97F1}"/>
              </a:ext>
            </a:extLst>
          </p:cNvPr>
          <p:cNvSpPr txBox="1"/>
          <p:nvPr/>
        </p:nvSpPr>
        <p:spPr>
          <a:xfrm>
            <a:off x="2168509" y="4233873"/>
            <a:ext cx="1758982" cy="646331"/>
          </a:xfrm>
          <a:prstGeom prst="rect">
            <a:avLst/>
          </a:prstGeom>
          <a:noFill/>
        </p:spPr>
        <p:txBody>
          <a:bodyPr wrap="square" rtlCol="0">
            <a:spAutoFit/>
          </a:bodyPr>
          <a:lstStyle/>
          <a:p>
            <a:r>
              <a:rPr lang="en-US" dirty="0"/>
              <a:t>Element length approximation</a:t>
            </a:r>
          </a:p>
        </p:txBody>
      </p:sp>
      <p:sp>
        <p:nvSpPr>
          <p:cNvPr id="26" name="TextBox 25">
            <a:extLst>
              <a:ext uri="{FF2B5EF4-FFF2-40B4-BE49-F238E27FC236}">
                <a16:creationId xmlns:a16="http://schemas.microsoft.com/office/drawing/2014/main" id="{C9D85731-11F7-8747-89F8-7B448BD100A6}"/>
              </a:ext>
            </a:extLst>
          </p:cNvPr>
          <p:cNvSpPr txBox="1"/>
          <p:nvPr/>
        </p:nvSpPr>
        <p:spPr>
          <a:xfrm>
            <a:off x="514350" y="5854246"/>
            <a:ext cx="8116471" cy="646331"/>
          </a:xfrm>
          <a:prstGeom prst="rect">
            <a:avLst/>
          </a:prstGeom>
          <a:noFill/>
        </p:spPr>
        <p:txBody>
          <a:bodyPr wrap="square" rtlCol="0">
            <a:spAutoFit/>
          </a:bodyPr>
          <a:lstStyle/>
          <a:p>
            <a:r>
              <a:rPr lang="en-US" dirty="0"/>
              <a:t>This calculation is done in subroutines Load2D and Load3D in </a:t>
            </a:r>
            <a:r>
              <a:rPr lang="en-US" dirty="0" err="1"/>
              <a:t>BuildLoad.FOR</a:t>
            </a:r>
            <a:r>
              <a:rPr lang="en-US" dirty="0"/>
              <a:t> based on the selected dimensions.</a:t>
            </a:r>
          </a:p>
        </p:txBody>
      </p:sp>
    </p:spTree>
    <p:extLst>
      <p:ext uri="{BB962C8B-B14F-4D97-AF65-F5344CB8AC3E}">
        <p14:creationId xmlns:p14="http://schemas.microsoft.com/office/powerpoint/2010/main" val="2180511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CF4A-FA9A-A21E-4FE8-D9A98A908F82}"/>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3ED3C7DF-AE30-1AF1-C909-DCE9F330B0BB}"/>
              </a:ext>
            </a:extLst>
          </p:cNvPr>
          <p:cNvSpPr>
            <a:spLocks noGrp="1"/>
          </p:cNvSpPr>
          <p:nvPr>
            <p:ph idx="1"/>
          </p:nvPr>
        </p:nvSpPr>
        <p:spPr>
          <a:xfrm>
            <a:off x="696913" y="1190625"/>
            <a:ext cx="7874000" cy="4300538"/>
          </a:xfrm>
        </p:spPr>
        <p:txBody>
          <a:bodyPr/>
          <a:lstStyle/>
          <a:p>
            <a:r>
              <a:rPr lang="en-US" dirty="0"/>
              <a:t>2) Traction load</a:t>
            </a:r>
          </a:p>
        </p:txBody>
      </p:sp>
      <p:pic>
        <p:nvPicPr>
          <p:cNvPr id="5" name="Picture 4">
            <a:extLst>
              <a:ext uri="{FF2B5EF4-FFF2-40B4-BE49-F238E27FC236}">
                <a16:creationId xmlns:a16="http://schemas.microsoft.com/office/drawing/2014/main" id="{DAF14932-8D94-422C-CA81-BC18746343E6}"/>
              </a:ext>
            </a:extLst>
          </p:cNvPr>
          <p:cNvPicPr>
            <a:picLocks noChangeAspect="1"/>
          </p:cNvPicPr>
          <p:nvPr/>
        </p:nvPicPr>
        <p:blipFill>
          <a:blip r:embed="rId2"/>
          <a:stretch>
            <a:fillRect/>
          </a:stretch>
        </p:blipFill>
        <p:spPr>
          <a:xfrm>
            <a:off x="573087" y="1710581"/>
            <a:ext cx="8020050" cy="4072682"/>
          </a:xfrm>
          <a:prstGeom prst="rect">
            <a:avLst/>
          </a:prstGeom>
        </p:spPr>
      </p:pic>
    </p:spTree>
    <p:extLst>
      <p:ext uri="{BB962C8B-B14F-4D97-AF65-F5344CB8AC3E}">
        <p14:creationId xmlns:p14="http://schemas.microsoft.com/office/powerpoint/2010/main" val="2120676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B8BC-71CC-B8B6-D421-AE33811E3253}"/>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C4BFFC8D-6361-AA16-6F14-55506FE02820}"/>
              </a:ext>
            </a:extLst>
          </p:cNvPr>
          <p:cNvSpPr>
            <a:spLocks noGrp="1"/>
          </p:cNvSpPr>
          <p:nvPr>
            <p:ph idx="1"/>
          </p:nvPr>
        </p:nvSpPr>
        <p:spPr>
          <a:xfrm>
            <a:off x="446881" y="1456531"/>
            <a:ext cx="8250237" cy="4300538"/>
          </a:xfrm>
        </p:spPr>
        <p:txBody>
          <a:bodyPr/>
          <a:lstStyle/>
          <a:p>
            <a:r>
              <a:rPr lang="en-US" dirty="0"/>
              <a:t>2) Gravity load is a body force calculated based on the mass of the material point:</a:t>
            </a:r>
          </a:p>
          <a:p>
            <a:endParaRPr lang="en-US" dirty="0"/>
          </a:p>
          <a:p>
            <a:endParaRPr lang="en-US" dirty="0"/>
          </a:p>
          <a:p>
            <a:endParaRPr lang="en-US" dirty="0"/>
          </a:p>
          <a:p>
            <a:endParaRPr lang="en-US" dirty="0"/>
          </a:p>
          <a:p>
            <a:r>
              <a:rPr lang="en-US" dirty="0"/>
              <a:t>Assembling the gravity force vector:</a:t>
            </a:r>
          </a:p>
        </p:txBody>
      </p:sp>
      <p:pic>
        <p:nvPicPr>
          <p:cNvPr id="5" name="Picture 4">
            <a:extLst>
              <a:ext uri="{FF2B5EF4-FFF2-40B4-BE49-F238E27FC236}">
                <a16:creationId xmlns:a16="http://schemas.microsoft.com/office/drawing/2014/main" id="{F0467CB7-67C6-EA0E-A996-C013E6F9BEA6}"/>
              </a:ext>
            </a:extLst>
          </p:cNvPr>
          <p:cNvPicPr>
            <a:picLocks noChangeAspect="1"/>
          </p:cNvPicPr>
          <p:nvPr/>
        </p:nvPicPr>
        <p:blipFill rotWithShape="1">
          <a:blip r:embed="rId2"/>
          <a:srcRect b="60100"/>
          <a:stretch/>
        </p:blipFill>
        <p:spPr>
          <a:xfrm>
            <a:off x="1026661" y="2044613"/>
            <a:ext cx="6468378" cy="501738"/>
          </a:xfrm>
          <a:prstGeom prst="rect">
            <a:avLst/>
          </a:prstGeom>
        </p:spPr>
      </p:pic>
      <p:pic>
        <p:nvPicPr>
          <p:cNvPr id="7" name="Picture 6">
            <a:extLst>
              <a:ext uri="{FF2B5EF4-FFF2-40B4-BE49-F238E27FC236}">
                <a16:creationId xmlns:a16="http://schemas.microsoft.com/office/drawing/2014/main" id="{D7D8519B-BA50-847F-D416-E142B17DE6E2}"/>
              </a:ext>
            </a:extLst>
          </p:cNvPr>
          <p:cNvPicPr>
            <a:picLocks noChangeAspect="1"/>
          </p:cNvPicPr>
          <p:nvPr/>
        </p:nvPicPr>
        <p:blipFill rotWithShape="1">
          <a:blip r:embed="rId3"/>
          <a:srcRect b="3405"/>
          <a:stretch/>
        </p:blipFill>
        <p:spPr>
          <a:xfrm>
            <a:off x="1028143" y="4103940"/>
            <a:ext cx="7378700" cy="1203604"/>
          </a:xfrm>
          <a:prstGeom prst="rect">
            <a:avLst/>
          </a:prstGeom>
        </p:spPr>
      </p:pic>
      <p:cxnSp>
        <p:nvCxnSpPr>
          <p:cNvPr id="9" name="Straight Arrow Connector 8">
            <a:extLst>
              <a:ext uri="{FF2B5EF4-FFF2-40B4-BE49-F238E27FC236}">
                <a16:creationId xmlns:a16="http://schemas.microsoft.com/office/drawing/2014/main" id="{EABB4F6C-A62E-64AF-70FB-58A0CF12E8F4}"/>
              </a:ext>
            </a:extLst>
          </p:cNvPr>
          <p:cNvCxnSpPr/>
          <p:nvPr/>
        </p:nvCxnSpPr>
        <p:spPr>
          <a:xfrm flipV="1">
            <a:off x="2806700" y="2569656"/>
            <a:ext cx="228600" cy="2920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023C00E-2453-7C23-62EC-367F16A1DBC2}"/>
              </a:ext>
            </a:extLst>
          </p:cNvPr>
          <p:cNvSpPr txBox="1"/>
          <p:nvPr/>
        </p:nvSpPr>
        <p:spPr>
          <a:xfrm>
            <a:off x="1549400" y="2787011"/>
            <a:ext cx="1360309" cy="369332"/>
          </a:xfrm>
          <a:prstGeom prst="rect">
            <a:avLst/>
          </a:prstGeom>
          <a:noFill/>
        </p:spPr>
        <p:txBody>
          <a:bodyPr wrap="none" rtlCol="0">
            <a:spAutoFit/>
          </a:bodyPr>
          <a:lstStyle/>
          <a:p>
            <a:r>
              <a:rPr lang="en-US" dirty="0"/>
              <a:t>MP Density</a:t>
            </a:r>
          </a:p>
        </p:txBody>
      </p:sp>
      <p:cxnSp>
        <p:nvCxnSpPr>
          <p:cNvPr id="11" name="Straight Arrow Connector 10">
            <a:extLst>
              <a:ext uri="{FF2B5EF4-FFF2-40B4-BE49-F238E27FC236}">
                <a16:creationId xmlns:a16="http://schemas.microsoft.com/office/drawing/2014/main" id="{638FA293-02DC-D3F5-555C-C33185A5804F}"/>
              </a:ext>
            </a:extLst>
          </p:cNvPr>
          <p:cNvCxnSpPr/>
          <p:nvPr/>
        </p:nvCxnSpPr>
        <p:spPr>
          <a:xfrm flipV="1">
            <a:off x="4679960" y="2571191"/>
            <a:ext cx="228600" cy="2920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CFDB5C2-977F-D40E-ED83-A0C09D25555E}"/>
              </a:ext>
            </a:extLst>
          </p:cNvPr>
          <p:cNvSpPr txBox="1"/>
          <p:nvPr/>
        </p:nvSpPr>
        <p:spPr>
          <a:xfrm>
            <a:off x="3422660" y="2788546"/>
            <a:ext cx="1360372" cy="369332"/>
          </a:xfrm>
          <a:prstGeom prst="rect">
            <a:avLst/>
          </a:prstGeom>
          <a:noFill/>
        </p:spPr>
        <p:txBody>
          <a:bodyPr wrap="none" rtlCol="0">
            <a:spAutoFit/>
          </a:bodyPr>
          <a:lstStyle/>
          <a:p>
            <a:r>
              <a:rPr lang="en-US" dirty="0"/>
              <a:t>MP Volume</a:t>
            </a:r>
          </a:p>
        </p:txBody>
      </p:sp>
      <p:cxnSp>
        <p:nvCxnSpPr>
          <p:cNvPr id="13" name="Straight Arrow Connector 12">
            <a:extLst>
              <a:ext uri="{FF2B5EF4-FFF2-40B4-BE49-F238E27FC236}">
                <a16:creationId xmlns:a16="http://schemas.microsoft.com/office/drawing/2014/main" id="{7E3F64D2-FF78-B8B6-F33D-45C4A7A12C75}"/>
              </a:ext>
            </a:extLst>
          </p:cNvPr>
          <p:cNvCxnSpPr/>
          <p:nvPr/>
        </p:nvCxnSpPr>
        <p:spPr>
          <a:xfrm flipV="1">
            <a:off x="6553283" y="2589403"/>
            <a:ext cx="228600" cy="2920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0A1B81-0728-A24E-CC7C-6548A5C2D521}"/>
              </a:ext>
            </a:extLst>
          </p:cNvPr>
          <p:cNvSpPr txBox="1"/>
          <p:nvPr/>
        </p:nvSpPr>
        <p:spPr>
          <a:xfrm>
            <a:off x="5467098" y="2575381"/>
            <a:ext cx="1838965" cy="646331"/>
          </a:xfrm>
          <a:prstGeom prst="rect">
            <a:avLst/>
          </a:prstGeom>
          <a:noFill/>
        </p:spPr>
        <p:txBody>
          <a:bodyPr wrap="none" rtlCol="0">
            <a:spAutoFit/>
          </a:bodyPr>
          <a:lstStyle/>
          <a:p>
            <a:r>
              <a:rPr lang="en-US" dirty="0"/>
              <a:t>default</a:t>
            </a:r>
            <a:br>
              <a:rPr lang="en-US" dirty="0"/>
            </a:br>
            <a:r>
              <a:rPr lang="en-US" dirty="0"/>
              <a:t>[0, 9.81, 0] m/s</a:t>
            </a:r>
            <a:r>
              <a:rPr lang="en-US" baseline="30000" dirty="0"/>
              <a:t>2</a:t>
            </a:r>
          </a:p>
        </p:txBody>
      </p:sp>
    </p:spTree>
    <p:extLst>
      <p:ext uri="{BB962C8B-B14F-4D97-AF65-F5344CB8AC3E}">
        <p14:creationId xmlns:p14="http://schemas.microsoft.com/office/powerpoint/2010/main" val="3784462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A78F4-EC2B-4857-AF63-18FEBAFFDCB4}"/>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83BE3501-049E-61F7-6FFD-DDAB9ADF93FD}"/>
              </a:ext>
            </a:extLst>
          </p:cNvPr>
          <p:cNvSpPr>
            <a:spLocks noGrp="1"/>
          </p:cNvSpPr>
          <p:nvPr>
            <p:ph idx="1"/>
          </p:nvPr>
        </p:nvSpPr>
        <p:spPr>
          <a:xfrm>
            <a:off x="646419" y="788798"/>
            <a:ext cx="7874000" cy="4300538"/>
          </a:xfrm>
        </p:spPr>
        <p:txBody>
          <a:bodyPr/>
          <a:lstStyle/>
          <a:p>
            <a:r>
              <a:rPr lang="en-US" dirty="0"/>
              <a:t>In A3D (opensource version), we use linear triangular elements in 2D and linear tetrahedral elements in 3D. Let’s look at 2D triangle shape functions:</a:t>
            </a:r>
          </a:p>
        </p:txBody>
      </p:sp>
      <p:sp>
        <p:nvSpPr>
          <p:cNvPr id="4" name="Right Triangle 3">
            <a:extLst>
              <a:ext uri="{FF2B5EF4-FFF2-40B4-BE49-F238E27FC236}">
                <a16:creationId xmlns:a16="http://schemas.microsoft.com/office/drawing/2014/main" id="{FCEDC1EF-B175-34F5-0390-83E713BB9EF4}"/>
              </a:ext>
            </a:extLst>
          </p:cNvPr>
          <p:cNvSpPr/>
          <p:nvPr/>
        </p:nvSpPr>
        <p:spPr>
          <a:xfrm>
            <a:off x="1566657" y="2401411"/>
            <a:ext cx="1341521" cy="1341521"/>
          </a:xfrm>
          <a:prstGeom prst="rtTriangl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C42FEEE9-63DB-65A5-E9BC-227ADB8F8519}"/>
              </a:ext>
            </a:extLst>
          </p:cNvPr>
          <p:cNvSpPr/>
          <p:nvPr/>
        </p:nvSpPr>
        <p:spPr>
          <a:xfrm>
            <a:off x="5678909" y="2169804"/>
            <a:ext cx="1937084" cy="1600200"/>
          </a:xfrm>
          <a:prstGeom prst="triangl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B1CC439-6553-E105-DEB4-E270D4D175C3}"/>
              </a:ext>
            </a:extLst>
          </p:cNvPr>
          <p:cNvSpPr txBox="1"/>
          <p:nvPr/>
        </p:nvSpPr>
        <p:spPr>
          <a:xfrm>
            <a:off x="1410204" y="3770004"/>
            <a:ext cx="312906"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40693917-0174-0CC1-98B9-E86B849F7AE9}"/>
              </a:ext>
            </a:extLst>
          </p:cNvPr>
          <p:cNvSpPr txBox="1"/>
          <p:nvPr/>
        </p:nvSpPr>
        <p:spPr>
          <a:xfrm>
            <a:off x="2751725" y="3770004"/>
            <a:ext cx="312906"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EFDEE5ED-1163-1208-6B2B-57A0C17D0784}"/>
              </a:ext>
            </a:extLst>
          </p:cNvPr>
          <p:cNvSpPr txBox="1"/>
          <p:nvPr/>
        </p:nvSpPr>
        <p:spPr>
          <a:xfrm>
            <a:off x="1566657" y="2032079"/>
            <a:ext cx="312906" cy="369332"/>
          </a:xfrm>
          <a:prstGeom prst="rect">
            <a:avLst/>
          </a:prstGeom>
          <a:noFill/>
        </p:spPr>
        <p:txBody>
          <a:bodyPr wrap="none" rtlCol="0">
            <a:spAutoFit/>
          </a:bodyPr>
          <a:lstStyle/>
          <a:p>
            <a:r>
              <a:rPr lang="en-US" dirty="0"/>
              <a:t>3</a:t>
            </a:r>
          </a:p>
        </p:txBody>
      </p:sp>
      <p:cxnSp>
        <p:nvCxnSpPr>
          <p:cNvPr id="11" name="Straight Arrow Connector 10">
            <a:extLst>
              <a:ext uri="{FF2B5EF4-FFF2-40B4-BE49-F238E27FC236}">
                <a16:creationId xmlns:a16="http://schemas.microsoft.com/office/drawing/2014/main" id="{E55E045D-2C89-B206-DB57-F98B5EC2DE83}"/>
              </a:ext>
            </a:extLst>
          </p:cNvPr>
          <p:cNvCxnSpPr>
            <a:cxnSpLocks/>
          </p:cNvCxnSpPr>
          <p:nvPr/>
        </p:nvCxnSpPr>
        <p:spPr>
          <a:xfrm>
            <a:off x="2237418" y="3742932"/>
            <a:ext cx="10351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AF2BCB-504A-E6CD-2A2C-00509CE4F021}"/>
              </a:ext>
            </a:extLst>
          </p:cNvPr>
          <p:cNvCxnSpPr>
            <a:cxnSpLocks/>
          </p:cNvCxnSpPr>
          <p:nvPr/>
        </p:nvCxnSpPr>
        <p:spPr>
          <a:xfrm rot="16200000" flipV="1">
            <a:off x="1041364" y="2554584"/>
            <a:ext cx="10351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24A6AF1-C029-135B-82CB-9AC24B48216B}"/>
              </a:ext>
            </a:extLst>
          </p:cNvPr>
          <p:cNvSpPr txBox="1"/>
          <p:nvPr/>
        </p:nvSpPr>
        <p:spPr>
          <a:xfrm>
            <a:off x="5522456" y="3802449"/>
            <a:ext cx="312906"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6C2F7EBB-DEF6-EC96-1ABE-44D19276075B}"/>
              </a:ext>
            </a:extLst>
          </p:cNvPr>
          <p:cNvSpPr txBox="1"/>
          <p:nvPr/>
        </p:nvSpPr>
        <p:spPr>
          <a:xfrm>
            <a:off x="7615993" y="3808465"/>
            <a:ext cx="312906" cy="369332"/>
          </a:xfrm>
          <a:prstGeom prst="rect">
            <a:avLst/>
          </a:prstGeom>
          <a:noFill/>
        </p:spPr>
        <p:txBody>
          <a:bodyPr wrap="none" rtlCol="0">
            <a:spAutoFit/>
          </a:bodyPr>
          <a:lstStyle/>
          <a:p>
            <a:r>
              <a:rPr lang="en-US" dirty="0"/>
              <a:t>2</a:t>
            </a:r>
          </a:p>
        </p:txBody>
      </p:sp>
      <p:sp>
        <p:nvSpPr>
          <p:cNvPr id="15" name="TextBox 14">
            <a:extLst>
              <a:ext uri="{FF2B5EF4-FFF2-40B4-BE49-F238E27FC236}">
                <a16:creationId xmlns:a16="http://schemas.microsoft.com/office/drawing/2014/main" id="{25172D2E-CD47-1B48-515F-FC68FE4C8856}"/>
              </a:ext>
            </a:extLst>
          </p:cNvPr>
          <p:cNvSpPr txBox="1"/>
          <p:nvPr/>
        </p:nvSpPr>
        <p:spPr>
          <a:xfrm>
            <a:off x="6490998" y="1775816"/>
            <a:ext cx="312906" cy="369332"/>
          </a:xfrm>
          <a:prstGeom prst="rect">
            <a:avLst/>
          </a:prstGeom>
          <a:noFill/>
        </p:spPr>
        <p:txBody>
          <a:bodyPr wrap="none" rtlCol="0">
            <a:spAutoFit/>
          </a:bodyPr>
          <a:lstStyle/>
          <a:p>
            <a:r>
              <a:rPr lang="en-US" dirty="0"/>
              <a:t>3</a:t>
            </a:r>
          </a:p>
        </p:txBody>
      </p:sp>
      <p:sp>
        <p:nvSpPr>
          <p:cNvPr id="16" name="Arrow: Curved Up 15">
            <a:extLst>
              <a:ext uri="{FF2B5EF4-FFF2-40B4-BE49-F238E27FC236}">
                <a16:creationId xmlns:a16="http://schemas.microsoft.com/office/drawing/2014/main" id="{2DC52377-5B98-CC63-58CC-07F3DF20834E}"/>
              </a:ext>
            </a:extLst>
          </p:cNvPr>
          <p:cNvSpPr/>
          <p:nvPr/>
        </p:nvSpPr>
        <p:spPr>
          <a:xfrm rot="17044538">
            <a:off x="6862986" y="3155218"/>
            <a:ext cx="2596321" cy="1229573"/>
          </a:xfrm>
          <a:prstGeom prst="curvedUp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C366D7FB-EE20-5139-35A0-3208F0ED50E6}"/>
              </a:ext>
            </a:extLst>
          </p:cNvPr>
          <p:cNvSpPr txBox="1"/>
          <p:nvPr/>
        </p:nvSpPr>
        <p:spPr>
          <a:xfrm>
            <a:off x="1723110" y="1520057"/>
            <a:ext cx="1749197" cy="369332"/>
          </a:xfrm>
          <a:prstGeom prst="rect">
            <a:avLst/>
          </a:prstGeom>
          <a:noFill/>
        </p:spPr>
        <p:txBody>
          <a:bodyPr wrap="none" rtlCol="0">
            <a:spAutoFit/>
          </a:bodyPr>
          <a:lstStyle/>
          <a:p>
            <a:r>
              <a:rPr lang="en-US" dirty="0"/>
              <a:t>Parent domain</a:t>
            </a:r>
          </a:p>
        </p:txBody>
      </p:sp>
      <p:sp>
        <p:nvSpPr>
          <p:cNvPr id="18" name="TextBox 17">
            <a:extLst>
              <a:ext uri="{FF2B5EF4-FFF2-40B4-BE49-F238E27FC236}">
                <a16:creationId xmlns:a16="http://schemas.microsoft.com/office/drawing/2014/main" id="{3090254A-A8B0-6E30-5675-FD8C85AE82DC}"/>
              </a:ext>
            </a:extLst>
          </p:cNvPr>
          <p:cNvSpPr txBox="1"/>
          <p:nvPr/>
        </p:nvSpPr>
        <p:spPr>
          <a:xfrm>
            <a:off x="5715144" y="1520057"/>
            <a:ext cx="1864613" cy="369332"/>
          </a:xfrm>
          <a:prstGeom prst="rect">
            <a:avLst/>
          </a:prstGeom>
          <a:noFill/>
        </p:spPr>
        <p:txBody>
          <a:bodyPr wrap="none" rtlCol="0">
            <a:spAutoFit/>
          </a:bodyPr>
          <a:lstStyle/>
          <a:p>
            <a:r>
              <a:rPr lang="en-US" dirty="0"/>
              <a:t>Physical domain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A8FD8C0-890C-AED5-933D-238836BCBEA6}"/>
                  </a:ext>
                </a:extLst>
              </p:cNvPr>
              <p:cNvSpPr txBox="1"/>
              <p:nvPr/>
            </p:nvSpPr>
            <p:spPr>
              <a:xfrm>
                <a:off x="3172181" y="3715861"/>
                <a:ext cx="368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𝜉</m:t>
                      </m:r>
                    </m:oMath>
                  </m:oMathPara>
                </a14:m>
                <a:endParaRPr lang="en-US" dirty="0"/>
              </a:p>
            </p:txBody>
          </p:sp>
        </mc:Choice>
        <mc:Fallback xmlns="">
          <p:sp>
            <p:nvSpPr>
              <p:cNvPr id="19" name="TextBox 18">
                <a:extLst>
                  <a:ext uri="{FF2B5EF4-FFF2-40B4-BE49-F238E27FC236}">
                    <a16:creationId xmlns:a16="http://schemas.microsoft.com/office/drawing/2014/main" id="{5A8FD8C0-890C-AED5-933D-238836BCBEA6}"/>
                  </a:ext>
                </a:extLst>
              </p:cNvPr>
              <p:cNvSpPr txBox="1">
                <a:spLocks noRot="1" noChangeAspect="1" noMove="1" noResize="1" noEditPoints="1" noAdjustHandles="1" noChangeArrowheads="1" noChangeShapeType="1" noTextEdit="1"/>
              </p:cNvSpPr>
              <p:nvPr/>
            </p:nvSpPr>
            <p:spPr>
              <a:xfrm>
                <a:off x="3172181" y="3715861"/>
                <a:ext cx="368434" cy="369332"/>
              </a:xfrm>
              <a:prstGeom prst="rect">
                <a:avLst/>
              </a:prstGeom>
              <a:blipFill>
                <a:blip r:embed="rId2"/>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0C951B9-D669-90FC-F6C2-F13451955955}"/>
                  </a:ext>
                </a:extLst>
              </p:cNvPr>
              <p:cNvSpPr txBox="1"/>
              <p:nvPr/>
            </p:nvSpPr>
            <p:spPr>
              <a:xfrm>
                <a:off x="1173900" y="1847413"/>
                <a:ext cx="3773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𝜂</m:t>
                      </m:r>
                    </m:oMath>
                  </m:oMathPara>
                </a14:m>
                <a:endParaRPr lang="en-US" dirty="0"/>
              </a:p>
            </p:txBody>
          </p:sp>
        </mc:Choice>
        <mc:Fallback xmlns="">
          <p:sp>
            <p:nvSpPr>
              <p:cNvPr id="20" name="TextBox 19">
                <a:extLst>
                  <a:ext uri="{FF2B5EF4-FFF2-40B4-BE49-F238E27FC236}">
                    <a16:creationId xmlns:a16="http://schemas.microsoft.com/office/drawing/2014/main" id="{10C951B9-D669-90FC-F6C2-F13451955955}"/>
                  </a:ext>
                </a:extLst>
              </p:cNvPr>
              <p:cNvSpPr txBox="1">
                <a:spLocks noRot="1" noChangeAspect="1" noMove="1" noResize="1" noEditPoints="1" noAdjustHandles="1" noChangeArrowheads="1" noChangeShapeType="1" noTextEdit="1"/>
              </p:cNvSpPr>
              <p:nvPr/>
            </p:nvSpPr>
            <p:spPr>
              <a:xfrm>
                <a:off x="1173900" y="1847413"/>
                <a:ext cx="377346" cy="369332"/>
              </a:xfrm>
              <a:prstGeom prst="rect">
                <a:avLst/>
              </a:prstGeom>
              <a:blipFill>
                <a:blip r:embed="rId3"/>
                <a:stretch>
                  <a:fillRect b="-8197"/>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36819A9D-3BF4-BFC6-CE37-37B0CC3D78AA}"/>
              </a:ext>
            </a:extLst>
          </p:cNvPr>
          <p:cNvCxnSpPr>
            <a:cxnSpLocks/>
          </p:cNvCxnSpPr>
          <p:nvPr/>
        </p:nvCxnSpPr>
        <p:spPr>
          <a:xfrm>
            <a:off x="4896855" y="3954670"/>
            <a:ext cx="4772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6D8DAA0-B2FA-96EC-3320-7880C485E409}"/>
              </a:ext>
            </a:extLst>
          </p:cNvPr>
          <p:cNvCxnSpPr>
            <a:cxnSpLocks/>
          </p:cNvCxnSpPr>
          <p:nvPr/>
        </p:nvCxnSpPr>
        <p:spPr>
          <a:xfrm rot="16200000">
            <a:off x="4715729" y="3802448"/>
            <a:ext cx="4772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13DF0B-D83B-9ECA-9766-5CC2A1A0146D}"/>
                  </a:ext>
                </a:extLst>
              </p:cNvPr>
              <p:cNvSpPr txBox="1"/>
              <p:nvPr/>
            </p:nvSpPr>
            <p:spPr>
              <a:xfrm>
                <a:off x="5110808" y="3900527"/>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4" name="TextBox 23">
                <a:extLst>
                  <a:ext uri="{FF2B5EF4-FFF2-40B4-BE49-F238E27FC236}">
                    <a16:creationId xmlns:a16="http://schemas.microsoft.com/office/drawing/2014/main" id="{BD13DF0B-D83B-9ECA-9766-5CC2A1A0146D}"/>
                  </a:ext>
                </a:extLst>
              </p:cNvPr>
              <p:cNvSpPr txBox="1">
                <a:spLocks noRot="1" noChangeAspect="1" noMove="1" noResize="1" noEditPoints="1" noAdjustHandles="1" noChangeArrowheads="1" noChangeShapeType="1" noTextEdit="1"/>
              </p:cNvSpPr>
              <p:nvPr/>
            </p:nvSpPr>
            <p:spPr>
              <a:xfrm>
                <a:off x="5110808" y="3900527"/>
                <a:ext cx="3792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D31D31-FA6D-52E4-0ECC-378DC9B7A105}"/>
                  </a:ext>
                </a:extLst>
              </p:cNvPr>
              <p:cNvSpPr txBox="1"/>
              <p:nvPr/>
            </p:nvSpPr>
            <p:spPr>
              <a:xfrm>
                <a:off x="4631547" y="3421266"/>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5" name="TextBox 24">
                <a:extLst>
                  <a:ext uri="{FF2B5EF4-FFF2-40B4-BE49-F238E27FC236}">
                    <a16:creationId xmlns:a16="http://schemas.microsoft.com/office/drawing/2014/main" id="{3DD31D31-FA6D-52E4-0ECC-378DC9B7A105}"/>
                  </a:ext>
                </a:extLst>
              </p:cNvPr>
              <p:cNvSpPr txBox="1">
                <a:spLocks noRot="1" noChangeAspect="1" noMove="1" noResize="1" noEditPoints="1" noAdjustHandles="1" noChangeArrowheads="1" noChangeShapeType="1" noTextEdit="1"/>
              </p:cNvSpPr>
              <p:nvPr/>
            </p:nvSpPr>
            <p:spPr>
              <a:xfrm>
                <a:off x="4631547" y="3421266"/>
                <a:ext cx="379206" cy="369332"/>
              </a:xfrm>
              <a:prstGeom prst="rect">
                <a:avLst/>
              </a:prstGeom>
              <a:blipFill>
                <a:blip r:embed="rId5"/>
                <a:stretch>
                  <a:fillRect b="-819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9D955217-3ABF-9FE2-B1A4-BBCCD853BEFF}"/>
              </a:ext>
            </a:extLst>
          </p:cNvPr>
          <p:cNvSpPr txBox="1"/>
          <p:nvPr/>
        </p:nvSpPr>
        <p:spPr>
          <a:xfrm>
            <a:off x="4467131" y="4167225"/>
            <a:ext cx="2836095" cy="830997"/>
          </a:xfrm>
          <a:prstGeom prst="rect">
            <a:avLst/>
          </a:prstGeom>
          <a:noFill/>
        </p:spPr>
        <p:txBody>
          <a:bodyPr wrap="square" rtlCol="0">
            <a:spAutoFit/>
          </a:bodyPr>
          <a:lstStyle/>
          <a:p>
            <a:pPr algn="r"/>
            <a:r>
              <a:rPr lang="en-US" sz="1200" dirty="0"/>
              <a:t>Anticlockwise </a:t>
            </a:r>
            <a:br>
              <a:rPr lang="en-US" sz="1200" dirty="0"/>
            </a:br>
            <a:r>
              <a:rPr lang="en-US" sz="1200" dirty="0"/>
              <a:t>nodal numbering </a:t>
            </a:r>
            <a:br>
              <a:rPr lang="en-US" sz="1200" dirty="0"/>
            </a:br>
            <a:r>
              <a:rPr lang="en-US" sz="1200" dirty="0">
                <a:sym typeface="Wingdings" panose="05000000000000000000" pitchFamily="2" charset="2"/>
              </a:rPr>
              <a:t> </a:t>
            </a:r>
            <a:r>
              <a:rPr lang="en-US" sz="1200" b="1" dirty="0"/>
              <a:t>Element Connectivity</a:t>
            </a:r>
            <a:br>
              <a:rPr lang="en-US" sz="1200" dirty="0"/>
            </a:br>
            <a:r>
              <a:rPr lang="en-US" sz="1200" dirty="0"/>
              <a:t>input matrix from GOM file</a:t>
            </a:r>
          </a:p>
        </p:txBody>
      </p:sp>
      <p:sp>
        <p:nvSpPr>
          <p:cNvPr id="27" name="TextBox 26">
            <a:extLst>
              <a:ext uri="{FF2B5EF4-FFF2-40B4-BE49-F238E27FC236}">
                <a16:creationId xmlns:a16="http://schemas.microsoft.com/office/drawing/2014/main" id="{6D55FBF9-C523-EEB7-6515-8ED34979EC1A}"/>
              </a:ext>
            </a:extLst>
          </p:cNvPr>
          <p:cNvSpPr txBox="1"/>
          <p:nvPr/>
        </p:nvSpPr>
        <p:spPr>
          <a:xfrm>
            <a:off x="1237079" y="4076849"/>
            <a:ext cx="659155" cy="369332"/>
          </a:xfrm>
          <a:prstGeom prst="rect">
            <a:avLst/>
          </a:prstGeom>
          <a:noFill/>
        </p:spPr>
        <p:txBody>
          <a:bodyPr wrap="none" rtlCol="0">
            <a:spAutoFit/>
          </a:bodyPr>
          <a:lstStyle/>
          <a:p>
            <a:r>
              <a:rPr lang="en-US" dirty="0"/>
              <a:t>(0,0)</a:t>
            </a:r>
          </a:p>
        </p:txBody>
      </p:sp>
      <p:sp>
        <p:nvSpPr>
          <p:cNvPr id="28" name="TextBox 27">
            <a:extLst>
              <a:ext uri="{FF2B5EF4-FFF2-40B4-BE49-F238E27FC236}">
                <a16:creationId xmlns:a16="http://schemas.microsoft.com/office/drawing/2014/main" id="{FDC04EB7-4D05-AF57-1383-32DAFC28A2AC}"/>
              </a:ext>
            </a:extLst>
          </p:cNvPr>
          <p:cNvSpPr txBox="1"/>
          <p:nvPr/>
        </p:nvSpPr>
        <p:spPr>
          <a:xfrm>
            <a:off x="2510408" y="4071657"/>
            <a:ext cx="659155" cy="369332"/>
          </a:xfrm>
          <a:prstGeom prst="rect">
            <a:avLst/>
          </a:prstGeom>
          <a:noFill/>
        </p:spPr>
        <p:txBody>
          <a:bodyPr wrap="none" rtlCol="0">
            <a:spAutoFit/>
          </a:bodyPr>
          <a:lstStyle/>
          <a:p>
            <a:r>
              <a:rPr lang="en-US" dirty="0"/>
              <a:t>(1,0)</a:t>
            </a:r>
          </a:p>
        </p:txBody>
      </p:sp>
      <p:sp>
        <p:nvSpPr>
          <p:cNvPr id="29" name="TextBox 28">
            <a:extLst>
              <a:ext uri="{FF2B5EF4-FFF2-40B4-BE49-F238E27FC236}">
                <a16:creationId xmlns:a16="http://schemas.microsoft.com/office/drawing/2014/main" id="{E2BCCF8A-323E-94CC-C8D0-8B63F3AB5061}"/>
              </a:ext>
            </a:extLst>
          </p:cNvPr>
          <p:cNvSpPr txBox="1"/>
          <p:nvPr/>
        </p:nvSpPr>
        <p:spPr>
          <a:xfrm>
            <a:off x="849546" y="2229015"/>
            <a:ext cx="659155" cy="369332"/>
          </a:xfrm>
          <a:prstGeom prst="rect">
            <a:avLst/>
          </a:prstGeom>
          <a:noFill/>
        </p:spPr>
        <p:txBody>
          <a:bodyPr wrap="none" rtlCol="0">
            <a:spAutoFit/>
          </a:bodyPr>
          <a:lstStyle/>
          <a:p>
            <a:r>
              <a:rPr lang="en-US" dirty="0"/>
              <a:t>(0,1)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379A2BA-72A7-EAE1-45EE-7104E276D4E7}"/>
                  </a:ext>
                </a:extLst>
              </p:cNvPr>
              <p:cNvSpPr txBox="1"/>
              <p:nvPr/>
            </p:nvSpPr>
            <p:spPr>
              <a:xfrm>
                <a:off x="5385565" y="4049051"/>
                <a:ext cx="914866" cy="369332"/>
              </a:xfrm>
              <a:prstGeom prst="rect">
                <a:avLst/>
              </a:prstGeom>
              <a:noFill/>
            </p:spPr>
            <p:txBody>
              <a:bodyPr wrap="none" rtlCol="0">
                <a:spAutoFit/>
              </a:bodyPr>
              <a:lstStyle/>
              <a:p>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0" dirty="0" smtClean="0">
                            <a:latin typeface="Cambria Math" panose="02040503050406030204" pitchFamily="18" charset="0"/>
                          </a:rPr>
                          <m:t>1</m:t>
                        </m:r>
                      </m:sub>
                    </m:sSub>
                  </m:oMath>
                </a14:m>
                <a:r>
                  <a:rPr lang="en-US" dirty="0"/>
                  <a:t>)</a:t>
                </a:r>
              </a:p>
            </p:txBody>
          </p:sp>
        </mc:Choice>
        <mc:Fallback xmlns="">
          <p:sp>
            <p:nvSpPr>
              <p:cNvPr id="30" name="TextBox 29">
                <a:extLst>
                  <a:ext uri="{FF2B5EF4-FFF2-40B4-BE49-F238E27FC236}">
                    <a16:creationId xmlns:a16="http://schemas.microsoft.com/office/drawing/2014/main" id="{B379A2BA-72A7-EAE1-45EE-7104E276D4E7}"/>
                  </a:ext>
                </a:extLst>
              </p:cNvPr>
              <p:cNvSpPr txBox="1">
                <a:spLocks noRot="1" noChangeAspect="1" noMove="1" noResize="1" noEditPoints="1" noAdjustHandles="1" noChangeArrowheads="1" noChangeShapeType="1" noTextEdit="1"/>
              </p:cNvSpPr>
              <p:nvPr/>
            </p:nvSpPr>
            <p:spPr>
              <a:xfrm>
                <a:off x="5385565" y="4049051"/>
                <a:ext cx="914866" cy="369332"/>
              </a:xfrm>
              <a:prstGeom prst="rect">
                <a:avLst/>
              </a:prstGeom>
              <a:blipFill>
                <a:blip r:embed="rId6"/>
                <a:stretch>
                  <a:fillRect l="-5298" t="-8197" r="-46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1C2161-989B-9DCB-EE2D-92D81420B55A}"/>
                  </a:ext>
                </a:extLst>
              </p:cNvPr>
              <p:cNvSpPr txBox="1"/>
              <p:nvPr/>
            </p:nvSpPr>
            <p:spPr>
              <a:xfrm>
                <a:off x="7303226" y="4043285"/>
                <a:ext cx="925510" cy="369332"/>
              </a:xfrm>
              <a:prstGeom prst="rect">
                <a:avLst/>
              </a:prstGeom>
              <a:noFill/>
            </p:spPr>
            <p:txBody>
              <a:bodyPr wrap="none" rtlCol="0">
                <a:spAutoFit/>
              </a:bodyPr>
              <a:lstStyle/>
              <a:p>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0" dirty="0" smtClean="0">
                            <a:latin typeface="Cambria Math" panose="02040503050406030204" pitchFamily="18" charset="0"/>
                          </a:rPr>
                          <m:t>2</m:t>
                        </m:r>
                      </m:sub>
                    </m:sSub>
                  </m:oMath>
                </a14:m>
                <a:r>
                  <a:rPr lang="en-US" dirty="0"/>
                  <a:t>)</a:t>
                </a:r>
              </a:p>
            </p:txBody>
          </p:sp>
        </mc:Choice>
        <mc:Fallback xmlns="">
          <p:sp>
            <p:nvSpPr>
              <p:cNvPr id="31" name="TextBox 30">
                <a:extLst>
                  <a:ext uri="{FF2B5EF4-FFF2-40B4-BE49-F238E27FC236}">
                    <a16:creationId xmlns:a16="http://schemas.microsoft.com/office/drawing/2014/main" id="{0D1C2161-989B-9DCB-EE2D-92D81420B55A}"/>
                  </a:ext>
                </a:extLst>
              </p:cNvPr>
              <p:cNvSpPr txBox="1">
                <a:spLocks noRot="1" noChangeAspect="1" noMove="1" noResize="1" noEditPoints="1" noAdjustHandles="1" noChangeArrowheads="1" noChangeShapeType="1" noTextEdit="1"/>
              </p:cNvSpPr>
              <p:nvPr/>
            </p:nvSpPr>
            <p:spPr>
              <a:xfrm>
                <a:off x="7303226" y="4043285"/>
                <a:ext cx="925510" cy="369332"/>
              </a:xfrm>
              <a:prstGeom prst="rect">
                <a:avLst/>
              </a:prstGeom>
              <a:blipFill>
                <a:blip r:embed="rId7"/>
                <a:stretch>
                  <a:fillRect l="-5263" t="-8197" r="-460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D8887C-461A-5DEB-C5EB-5A9EEE1BF50A}"/>
                  </a:ext>
                </a:extLst>
              </p:cNvPr>
              <p:cNvSpPr txBox="1"/>
              <p:nvPr/>
            </p:nvSpPr>
            <p:spPr>
              <a:xfrm>
                <a:off x="6714213" y="1863393"/>
                <a:ext cx="925510" cy="369332"/>
              </a:xfrm>
              <a:prstGeom prst="rect">
                <a:avLst/>
              </a:prstGeom>
              <a:noFill/>
            </p:spPr>
            <p:txBody>
              <a:bodyPr wrap="none" rtlCol="0">
                <a:spAutoFit/>
              </a:bodyPr>
              <a:lstStyle/>
              <a:p>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0" dirty="0" smtClean="0">
                            <a:latin typeface="Cambria Math" panose="02040503050406030204" pitchFamily="18" charset="0"/>
                          </a:rPr>
                          <m:t>3</m:t>
                        </m:r>
                      </m:sub>
                    </m:sSub>
                  </m:oMath>
                </a14:m>
                <a:r>
                  <a:rPr lang="en-US" dirty="0"/>
                  <a:t>)</a:t>
                </a:r>
              </a:p>
            </p:txBody>
          </p:sp>
        </mc:Choice>
        <mc:Fallback xmlns="">
          <p:sp>
            <p:nvSpPr>
              <p:cNvPr id="32" name="TextBox 31">
                <a:extLst>
                  <a:ext uri="{FF2B5EF4-FFF2-40B4-BE49-F238E27FC236}">
                    <a16:creationId xmlns:a16="http://schemas.microsoft.com/office/drawing/2014/main" id="{AFD8887C-461A-5DEB-C5EB-5A9EEE1BF50A}"/>
                  </a:ext>
                </a:extLst>
              </p:cNvPr>
              <p:cNvSpPr txBox="1">
                <a:spLocks noRot="1" noChangeAspect="1" noMove="1" noResize="1" noEditPoints="1" noAdjustHandles="1" noChangeArrowheads="1" noChangeShapeType="1" noTextEdit="1"/>
              </p:cNvSpPr>
              <p:nvPr/>
            </p:nvSpPr>
            <p:spPr>
              <a:xfrm>
                <a:off x="6714213" y="1863393"/>
                <a:ext cx="925510" cy="369332"/>
              </a:xfrm>
              <a:prstGeom prst="rect">
                <a:avLst/>
              </a:prstGeom>
              <a:blipFill>
                <a:blip r:embed="rId8"/>
                <a:stretch>
                  <a:fillRect l="-5263" t="-10000" r="-460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41ABDA6-AF9A-7446-4ACB-1194E73DE3C4}"/>
                  </a:ext>
                </a:extLst>
              </p:cNvPr>
              <p:cNvSpPr txBox="1"/>
              <p:nvPr/>
            </p:nvSpPr>
            <p:spPr>
              <a:xfrm>
                <a:off x="1627092" y="3320765"/>
                <a:ext cx="92377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r>
                            <a:rPr lang="en-US" sz="1200" b="0" i="1" smtClean="0">
                              <a:latin typeface="Cambria Math" panose="02040503050406030204" pitchFamily="18" charset="0"/>
                            </a:rPr>
                            <m:t>𝜉</m:t>
                          </m:r>
                        </m:e>
                        <m:sub>
                          <m:r>
                            <a:rPr lang="en-US" sz="1200" b="0" i="1" smtClean="0">
                              <a:latin typeface="Cambria Math" panose="02040503050406030204" pitchFamily="18" charset="0"/>
                            </a:rPr>
                            <m:t>𝑀𝑃</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𝜂</m:t>
                          </m:r>
                        </m:e>
                        <m:sub>
                          <m:r>
                            <a:rPr lang="en-US" sz="1200" b="0" i="1" smtClean="0">
                              <a:latin typeface="Cambria Math" panose="02040503050406030204" pitchFamily="18" charset="0"/>
                            </a:rPr>
                            <m:t>𝑀𝑃</m:t>
                          </m:r>
                        </m:sub>
                      </m:sSub>
                      <m:r>
                        <a:rPr lang="en-US" sz="1200" b="0" i="1" smtClean="0">
                          <a:latin typeface="Cambria Math" panose="02040503050406030204" pitchFamily="18" charset="0"/>
                        </a:rPr>
                        <m:t>)</m:t>
                      </m:r>
                    </m:oMath>
                  </m:oMathPara>
                </a14:m>
                <a:endParaRPr lang="en-US" sz="1200" dirty="0"/>
              </a:p>
            </p:txBody>
          </p:sp>
        </mc:Choice>
        <mc:Fallback xmlns="">
          <p:sp>
            <p:nvSpPr>
              <p:cNvPr id="33" name="TextBox 32">
                <a:extLst>
                  <a:ext uri="{FF2B5EF4-FFF2-40B4-BE49-F238E27FC236}">
                    <a16:creationId xmlns:a16="http://schemas.microsoft.com/office/drawing/2014/main" id="{F41ABDA6-AF9A-7446-4ACB-1194E73DE3C4}"/>
                  </a:ext>
                </a:extLst>
              </p:cNvPr>
              <p:cNvSpPr txBox="1">
                <a:spLocks noRot="1" noChangeAspect="1" noMove="1" noResize="1" noEditPoints="1" noAdjustHandles="1" noChangeArrowheads="1" noChangeShapeType="1" noTextEdit="1"/>
              </p:cNvSpPr>
              <p:nvPr/>
            </p:nvSpPr>
            <p:spPr>
              <a:xfrm>
                <a:off x="1627092" y="3320765"/>
                <a:ext cx="923778" cy="276999"/>
              </a:xfrm>
              <a:prstGeom prst="rect">
                <a:avLst/>
              </a:prstGeom>
              <a:blipFill>
                <a:blip r:embed="rId9"/>
                <a:stretch>
                  <a:fillRect b="-11111"/>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D0733874-9DC5-AE91-2E13-C162448E1E0C}"/>
              </a:ext>
            </a:extLst>
          </p:cNvPr>
          <p:cNvSpPr/>
          <p:nvPr/>
        </p:nvSpPr>
        <p:spPr>
          <a:xfrm>
            <a:off x="1784526" y="3185562"/>
            <a:ext cx="111708" cy="111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4390586-982B-8B9B-84F5-DDAEA18573B2}"/>
                  </a:ext>
                </a:extLst>
              </p:cNvPr>
              <p:cNvSpPr txBox="1"/>
              <p:nvPr/>
            </p:nvSpPr>
            <p:spPr>
              <a:xfrm>
                <a:off x="6325324" y="3326191"/>
                <a:ext cx="93544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r>
                            <a:rPr lang="en-US" sz="1200" b="0" i="1" smtClean="0">
                              <a:latin typeface="Cambria Math" panose="02040503050406030204" pitchFamily="18" charset="0"/>
                            </a:rPr>
                            <m:t>𝑥</m:t>
                          </m:r>
                        </m:e>
                        <m:sub>
                          <m:r>
                            <a:rPr lang="en-US" sz="1200" b="0" i="1" smtClean="0">
                              <a:latin typeface="Cambria Math" panose="02040503050406030204" pitchFamily="18" charset="0"/>
                            </a:rPr>
                            <m:t>𝑀𝑃</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𝑀𝑃</m:t>
                          </m:r>
                        </m:sub>
                      </m:sSub>
                      <m:r>
                        <a:rPr lang="en-US" sz="1200" b="0" i="1" smtClean="0">
                          <a:latin typeface="Cambria Math" panose="02040503050406030204" pitchFamily="18" charset="0"/>
                        </a:rPr>
                        <m:t>)</m:t>
                      </m:r>
                    </m:oMath>
                  </m:oMathPara>
                </a14:m>
                <a:endParaRPr lang="en-US" sz="1200" dirty="0"/>
              </a:p>
            </p:txBody>
          </p:sp>
        </mc:Choice>
        <mc:Fallback xmlns="">
          <p:sp>
            <p:nvSpPr>
              <p:cNvPr id="35" name="TextBox 34">
                <a:extLst>
                  <a:ext uri="{FF2B5EF4-FFF2-40B4-BE49-F238E27FC236}">
                    <a16:creationId xmlns:a16="http://schemas.microsoft.com/office/drawing/2014/main" id="{A4390586-982B-8B9B-84F5-DDAEA18573B2}"/>
                  </a:ext>
                </a:extLst>
              </p:cNvPr>
              <p:cNvSpPr txBox="1">
                <a:spLocks noRot="1" noChangeAspect="1" noMove="1" noResize="1" noEditPoints="1" noAdjustHandles="1" noChangeArrowheads="1" noChangeShapeType="1" noTextEdit="1"/>
              </p:cNvSpPr>
              <p:nvPr/>
            </p:nvSpPr>
            <p:spPr>
              <a:xfrm>
                <a:off x="6325324" y="3326191"/>
                <a:ext cx="935449" cy="276999"/>
              </a:xfrm>
              <a:prstGeom prst="rect">
                <a:avLst/>
              </a:prstGeom>
              <a:blipFill>
                <a:blip r:embed="rId10"/>
                <a:stretch>
                  <a:fillRect b="-11111"/>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78944C2B-67F8-8C61-4642-78906EBE80D0}"/>
              </a:ext>
            </a:extLst>
          </p:cNvPr>
          <p:cNvSpPr/>
          <p:nvPr/>
        </p:nvSpPr>
        <p:spPr>
          <a:xfrm>
            <a:off x="6482758" y="3190988"/>
            <a:ext cx="111708" cy="111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6C9A67-ED3C-20E6-B67C-9DE359BF1C2B}"/>
                  </a:ext>
                </a:extLst>
              </p:cNvPr>
              <p:cNvSpPr txBox="1"/>
              <p:nvPr/>
            </p:nvSpPr>
            <p:spPr>
              <a:xfrm>
                <a:off x="176997" y="5390989"/>
                <a:ext cx="23482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r>
                        <a:rPr lang="en-US" b="0" i="1" dirty="0" smtClean="0">
                          <a:latin typeface="Cambria Math" panose="02040503050406030204" pitchFamily="18" charset="0"/>
                        </a:rPr>
                        <m:t>1−</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𝜉</m:t>
                          </m:r>
                        </m:e>
                        <m:sub>
                          <m:r>
                            <a:rPr lang="en-US" b="0" i="1" dirty="0" smtClean="0">
                              <a:latin typeface="Cambria Math" panose="02040503050406030204" pitchFamily="18" charset="0"/>
                            </a:rPr>
                            <m:t>𝑀𝑃</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𝜂</m:t>
                          </m:r>
                        </m:e>
                        <m:sub>
                          <m:r>
                            <a:rPr lang="en-US" b="0" i="1" dirty="0" smtClean="0">
                              <a:latin typeface="Cambria Math" panose="02040503050406030204" pitchFamily="18" charset="0"/>
                            </a:rPr>
                            <m:t>𝑀𝑃</m:t>
                          </m:r>
                        </m:sub>
                      </m:sSub>
                      <m:r>
                        <a:rPr lang="en-US" i="1" dirty="0" smtClean="0">
                          <a:latin typeface="Cambria Math" panose="02040503050406030204" pitchFamily="18" charset="0"/>
                        </a:rPr>
                        <m:t> </m:t>
                      </m:r>
                    </m:oMath>
                  </m:oMathPara>
                </a14:m>
                <a:endParaRPr lang="en-US" dirty="0"/>
              </a:p>
            </p:txBody>
          </p:sp>
        </mc:Choice>
        <mc:Fallback xmlns="">
          <p:sp>
            <p:nvSpPr>
              <p:cNvPr id="37" name="TextBox 36">
                <a:extLst>
                  <a:ext uri="{FF2B5EF4-FFF2-40B4-BE49-F238E27FC236}">
                    <a16:creationId xmlns:a16="http://schemas.microsoft.com/office/drawing/2014/main" id="{076C9A67-ED3C-20E6-B67C-9DE359BF1C2B}"/>
                  </a:ext>
                </a:extLst>
              </p:cNvPr>
              <p:cNvSpPr txBox="1">
                <a:spLocks noRot="1" noChangeAspect="1" noMove="1" noResize="1" noEditPoints="1" noAdjustHandles="1" noChangeArrowheads="1" noChangeShapeType="1" noTextEdit="1"/>
              </p:cNvSpPr>
              <p:nvPr/>
            </p:nvSpPr>
            <p:spPr>
              <a:xfrm>
                <a:off x="176997" y="5390989"/>
                <a:ext cx="2348207" cy="369332"/>
              </a:xfrm>
              <a:prstGeom prst="rect">
                <a:avLst/>
              </a:prstGeom>
              <a:blipFill>
                <a:blip r:embed="rId11"/>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F7046EC-B6B1-9BAC-4000-76E71A82C602}"/>
                  </a:ext>
                </a:extLst>
              </p:cNvPr>
              <p:cNvSpPr txBox="1"/>
              <p:nvPr/>
            </p:nvSpPr>
            <p:spPr>
              <a:xfrm>
                <a:off x="3240871" y="5371102"/>
                <a:ext cx="12307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𝜉</m:t>
                          </m:r>
                        </m:e>
                        <m:sub>
                          <m:r>
                            <a:rPr lang="en-US" b="0" i="1" dirty="0" smtClean="0">
                              <a:latin typeface="Cambria Math" panose="02040503050406030204" pitchFamily="18" charset="0"/>
                            </a:rPr>
                            <m:t>𝑀𝑃</m:t>
                          </m:r>
                        </m:sub>
                      </m:sSub>
                    </m:oMath>
                  </m:oMathPara>
                </a14:m>
                <a:endParaRPr lang="en-US" dirty="0"/>
              </a:p>
            </p:txBody>
          </p:sp>
        </mc:Choice>
        <mc:Fallback xmlns="">
          <p:sp>
            <p:nvSpPr>
              <p:cNvPr id="38" name="TextBox 37">
                <a:extLst>
                  <a:ext uri="{FF2B5EF4-FFF2-40B4-BE49-F238E27FC236}">
                    <a16:creationId xmlns:a16="http://schemas.microsoft.com/office/drawing/2014/main" id="{3F7046EC-B6B1-9BAC-4000-76E71A82C602}"/>
                  </a:ext>
                </a:extLst>
              </p:cNvPr>
              <p:cNvSpPr txBox="1">
                <a:spLocks noRot="1" noChangeAspect="1" noMove="1" noResize="1" noEditPoints="1" noAdjustHandles="1" noChangeArrowheads="1" noChangeShapeType="1" noTextEdit="1"/>
              </p:cNvSpPr>
              <p:nvPr/>
            </p:nvSpPr>
            <p:spPr>
              <a:xfrm>
                <a:off x="3240871" y="5371102"/>
                <a:ext cx="1230786" cy="369332"/>
              </a:xfrm>
              <a:prstGeom prst="rect">
                <a:avLst/>
              </a:prstGeom>
              <a:blipFill>
                <a:blip r:embed="rId12"/>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F47159-87BB-1EE0-3CA0-B11C282BF24A}"/>
                  </a:ext>
                </a:extLst>
              </p:cNvPr>
              <p:cNvSpPr txBox="1"/>
              <p:nvPr/>
            </p:nvSpPr>
            <p:spPr>
              <a:xfrm>
                <a:off x="6251564" y="5365785"/>
                <a:ext cx="1249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b="0" i="1" dirty="0" smtClean="0">
                              <a:latin typeface="Cambria Math" panose="02040503050406030204" pitchFamily="18" charset="0"/>
                            </a:rPr>
                            <m:t>3</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𝜂</m:t>
                          </m:r>
                        </m:e>
                        <m:sub>
                          <m:r>
                            <a:rPr lang="en-US" b="0" i="1" dirty="0" smtClean="0">
                              <a:latin typeface="Cambria Math" panose="02040503050406030204" pitchFamily="18" charset="0"/>
                            </a:rPr>
                            <m:t>𝑀𝑃</m:t>
                          </m:r>
                        </m:sub>
                      </m:sSub>
                    </m:oMath>
                  </m:oMathPara>
                </a14:m>
                <a:endParaRPr lang="en-US" dirty="0"/>
              </a:p>
            </p:txBody>
          </p:sp>
        </mc:Choice>
        <mc:Fallback xmlns="">
          <p:sp>
            <p:nvSpPr>
              <p:cNvPr id="39" name="TextBox 38">
                <a:extLst>
                  <a:ext uri="{FF2B5EF4-FFF2-40B4-BE49-F238E27FC236}">
                    <a16:creationId xmlns:a16="http://schemas.microsoft.com/office/drawing/2014/main" id="{F2F47159-87BB-1EE0-3CA0-B11C282BF24A}"/>
                  </a:ext>
                </a:extLst>
              </p:cNvPr>
              <p:cNvSpPr txBox="1">
                <a:spLocks noRot="1" noChangeAspect="1" noMove="1" noResize="1" noEditPoints="1" noAdjustHandles="1" noChangeArrowheads="1" noChangeShapeType="1" noTextEdit="1"/>
              </p:cNvSpPr>
              <p:nvPr/>
            </p:nvSpPr>
            <p:spPr>
              <a:xfrm>
                <a:off x="6251564" y="5365785"/>
                <a:ext cx="1249701" cy="369332"/>
              </a:xfrm>
              <a:prstGeom prst="rect">
                <a:avLst/>
              </a:prstGeom>
              <a:blipFill>
                <a:blip r:embed="rId13"/>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A2A56BD-49ED-22B6-3D95-5D5FD40C762C}"/>
                  </a:ext>
                </a:extLst>
              </p:cNvPr>
              <p:cNvSpPr txBox="1"/>
              <p:nvPr/>
            </p:nvSpPr>
            <p:spPr>
              <a:xfrm>
                <a:off x="177378" y="5688213"/>
                <a:ext cx="1206805" cy="6565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num>
                        <m:den>
                          <m:r>
                            <a:rPr lang="en-US" b="0" i="1" dirty="0" smtClean="0">
                              <a:latin typeface="Cambria Math" panose="02040503050406030204" pitchFamily="18" charset="0"/>
                            </a:rPr>
                            <m:t>𝑑</m:t>
                          </m:r>
                          <m:r>
                            <a:rPr lang="en-US" b="0" i="1" dirty="0" smtClean="0">
                              <a:latin typeface="Cambria Math" panose="02040503050406030204" pitchFamily="18" charset="0"/>
                            </a:rPr>
                            <m:t>𝜉</m:t>
                          </m:r>
                        </m:den>
                      </m:f>
                      <m:r>
                        <a:rPr lang="en-US" i="1" dirty="0" smtClean="0">
                          <a:latin typeface="Cambria Math" panose="02040503050406030204" pitchFamily="18" charset="0"/>
                        </a:rPr>
                        <m:t> =</m:t>
                      </m:r>
                      <m:r>
                        <a:rPr lang="en-US" b="0" i="1" dirty="0" smtClean="0">
                          <a:latin typeface="Cambria Math" panose="02040503050406030204" pitchFamily="18" charset="0"/>
                        </a:rPr>
                        <m:t>−1</m:t>
                      </m:r>
                      <m:r>
                        <a:rPr lang="en-US" i="1" dirty="0" smtClean="0">
                          <a:latin typeface="Cambria Math" panose="02040503050406030204" pitchFamily="18" charset="0"/>
                        </a:rPr>
                        <m:t> </m:t>
                      </m:r>
                    </m:oMath>
                  </m:oMathPara>
                </a14:m>
                <a:endParaRPr lang="en-US" dirty="0"/>
              </a:p>
            </p:txBody>
          </p:sp>
        </mc:Choice>
        <mc:Fallback xmlns="">
          <p:sp>
            <p:nvSpPr>
              <p:cNvPr id="40" name="TextBox 39">
                <a:extLst>
                  <a:ext uri="{FF2B5EF4-FFF2-40B4-BE49-F238E27FC236}">
                    <a16:creationId xmlns:a16="http://schemas.microsoft.com/office/drawing/2014/main" id="{CA2A56BD-49ED-22B6-3D95-5D5FD40C762C}"/>
                  </a:ext>
                </a:extLst>
              </p:cNvPr>
              <p:cNvSpPr txBox="1">
                <a:spLocks noRot="1" noChangeAspect="1" noMove="1" noResize="1" noEditPoints="1" noAdjustHandles="1" noChangeArrowheads="1" noChangeShapeType="1" noTextEdit="1"/>
              </p:cNvSpPr>
              <p:nvPr/>
            </p:nvSpPr>
            <p:spPr>
              <a:xfrm>
                <a:off x="177378" y="5688213"/>
                <a:ext cx="1206805" cy="65659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7FD3E35-63F4-7A03-D029-430AB906B03C}"/>
                  </a:ext>
                </a:extLst>
              </p:cNvPr>
              <p:cNvSpPr txBox="1"/>
              <p:nvPr/>
            </p:nvSpPr>
            <p:spPr>
              <a:xfrm>
                <a:off x="7379531" y="5767877"/>
                <a:ext cx="1042593" cy="657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b="0" i="1" dirty="0" smtClean="0">
                                  <a:latin typeface="Cambria Math" panose="02040503050406030204" pitchFamily="18" charset="0"/>
                                </a:rPr>
                                <m:t>3</m:t>
                              </m:r>
                            </m:sub>
                          </m:sSub>
                        </m:num>
                        <m:den>
                          <m:r>
                            <a:rPr lang="en-US" b="0" i="1" dirty="0" smtClean="0">
                              <a:latin typeface="Cambria Math" panose="02040503050406030204" pitchFamily="18" charset="0"/>
                            </a:rPr>
                            <m:t>𝑑</m:t>
                          </m:r>
                          <m:r>
                            <a:rPr lang="en-US" b="0" i="1" dirty="0" smtClean="0">
                              <a:latin typeface="Cambria Math" panose="02040503050406030204" pitchFamily="18" charset="0"/>
                            </a:rPr>
                            <m:t>𝜂</m:t>
                          </m:r>
                        </m:den>
                      </m:f>
                      <m:r>
                        <a:rPr lang="en-US" i="1" dirty="0" smtClean="0">
                          <a:latin typeface="Cambria Math" panose="02040503050406030204" pitchFamily="18" charset="0"/>
                        </a:rPr>
                        <m:t> =</m:t>
                      </m:r>
                      <m:r>
                        <a:rPr lang="en-US" b="0" i="1" dirty="0" smtClean="0">
                          <a:latin typeface="Cambria Math" panose="02040503050406030204" pitchFamily="18" charset="0"/>
                        </a:rPr>
                        <m:t>1</m:t>
                      </m:r>
                      <m:r>
                        <a:rPr lang="en-US" i="1" dirty="0" smtClean="0">
                          <a:latin typeface="Cambria Math" panose="02040503050406030204" pitchFamily="18" charset="0"/>
                        </a:rPr>
                        <m:t> </m:t>
                      </m:r>
                    </m:oMath>
                  </m:oMathPara>
                </a14:m>
                <a:endParaRPr lang="en-US" dirty="0"/>
              </a:p>
            </p:txBody>
          </p:sp>
        </mc:Choice>
        <mc:Fallback xmlns="">
          <p:sp>
            <p:nvSpPr>
              <p:cNvPr id="41" name="TextBox 40">
                <a:extLst>
                  <a:ext uri="{FF2B5EF4-FFF2-40B4-BE49-F238E27FC236}">
                    <a16:creationId xmlns:a16="http://schemas.microsoft.com/office/drawing/2014/main" id="{17FD3E35-63F4-7A03-D029-430AB906B03C}"/>
                  </a:ext>
                </a:extLst>
              </p:cNvPr>
              <p:cNvSpPr txBox="1">
                <a:spLocks noRot="1" noChangeAspect="1" noMove="1" noResize="1" noEditPoints="1" noAdjustHandles="1" noChangeArrowheads="1" noChangeShapeType="1" noTextEdit="1"/>
              </p:cNvSpPr>
              <p:nvPr/>
            </p:nvSpPr>
            <p:spPr>
              <a:xfrm>
                <a:off x="7379531" y="5767877"/>
                <a:ext cx="1042593" cy="65774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FEE97A2-6DCA-5F8F-0576-4571EB05CDD0}"/>
                  </a:ext>
                </a:extLst>
              </p:cNvPr>
              <p:cNvSpPr txBox="1"/>
              <p:nvPr/>
            </p:nvSpPr>
            <p:spPr>
              <a:xfrm>
                <a:off x="6251564" y="5735117"/>
                <a:ext cx="1037463" cy="6565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b="0" i="1" dirty="0" smtClean="0">
                                  <a:latin typeface="Cambria Math" panose="02040503050406030204" pitchFamily="18" charset="0"/>
                                </a:rPr>
                                <m:t>3</m:t>
                              </m:r>
                            </m:sub>
                          </m:sSub>
                        </m:num>
                        <m:den>
                          <m:r>
                            <a:rPr lang="en-US" b="0" i="1" dirty="0" smtClean="0">
                              <a:latin typeface="Cambria Math" panose="02040503050406030204" pitchFamily="18" charset="0"/>
                            </a:rPr>
                            <m:t>𝑑</m:t>
                          </m:r>
                          <m:r>
                            <a:rPr lang="en-US" b="0" i="1" dirty="0" smtClean="0">
                              <a:latin typeface="Cambria Math" panose="02040503050406030204" pitchFamily="18" charset="0"/>
                            </a:rPr>
                            <m:t>𝜉</m:t>
                          </m:r>
                        </m:den>
                      </m:f>
                      <m:r>
                        <a:rPr lang="en-US" i="1" dirty="0" smtClean="0">
                          <a:latin typeface="Cambria Math" panose="02040503050406030204" pitchFamily="18" charset="0"/>
                        </a:rPr>
                        <m:t> =</m:t>
                      </m:r>
                      <m:r>
                        <a:rPr lang="en-US" b="0" i="1" dirty="0" smtClean="0">
                          <a:latin typeface="Cambria Math" panose="02040503050406030204" pitchFamily="18" charset="0"/>
                        </a:rPr>
                        <m:t>0</m:t>
                      </m:r>
                      <m:r>
                        <a:rPr lang="en-US" i="1" dirty="0" smtClean="0">
                          <a:latin typeface="Cambria Math" panose="02040503050406030204" pitchFamily="18" charset="0"/>
                        </a:rPr>
                        <m:t> </m:t>
                      </m:r>
                    </m:oMath>
                  </m:oMathPara>
                </a14:m>
                <a:endParaRPr lang="en-US" dirty="0"/>
              </a:p>
            </p:txBody>
          </p:sp>
        </mc:Choice>
        <mc:Fallback xmlns="">
          <p:sp>
            <p:nvSpPr>
              <p:cNvPr id="42" name="TextBox 41">
                <a:extLst>
                  <a:ext uri="{FF2B5EF4-FFF2-40B4-BE49-F238E27FC236}">
                    <a16:creationId xmlns:a16="http://schemas.microsoft.com/office/drawing/2014/main" id="{2FEE97A2-6DCA-5F8F-0576-4571EB05CDD0}"/>
                  </a:ext>
                </a:extLst>
              </p:cNvPr>
              <p:cNvSpPr txBox="1">
                <a:spLocks noRot="1" noChangeAspect="1" noMove="1" noResize="1" noEditPoints="1" noAdjustHandles="1" noChangeArrowheads="1" noChangeShapeType="1" noTextEdit="1"/>
              </p:cNvSpPr>
              <p:nvPr/>
            </p:nvSpPr>
            <p:spPr>
              <a:xfrm>
                <a:off x="6251564" y="5735117"/>
                <a:ext cx="1037463" cy="65659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6AEBF2B-9B74-DF27-D71E-0F99C5D75E1A}"/>
                  </a:ext>
                </a:extLst>
              </p:cNvPr>
              <p:cNvSpPr txBox="1"/>
              <p:nvPr/>
            </p:nvSpPr>
            <p:spPr>
              <a:xfrm>
                <a:off x="1294590" y="5728125"/>
                <a:ext cx="1215717" cy="657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num>
                        <m:den>
                          <m:r>
                            <a:rPr lang="en-US" b="0" i="1" dirty="0" smtClean="0">
                              <a:latin typeface="Cambria Math" panose="02040503050406030204" pitchFamily="18" charset="0"/>
                            </a:rPr>
                            <m:t>𝑑</m:t>
                          </m:r>
                          <m:r>
                            <a:rPr lang="en-US" b="0" i="1" dirty="0" smtClean="0">
                              <a:latin typeface="Cambria Math" panose="02040503050406030204" pitchFamily="18" charset="0"/>
                            </a:rPr>
                            <m:t>𝜂</m:t>
                          </m:r>
                        </m:den>
                      </m:f>
                      <m:r>
                        <a:rPr lang="en-US" i="1" dirty="0" smtClean="0">
                          <a:latin typeface="Cambria Math" panose="02040503050406030204" pitchFamily="18" charset="0"/>
                        </a:rPr>
                        <m:t> =</m:t>
                      </m:r>
                      <m:r>
                        <a:rPr lang="en-US" b="0" i="1" dirty="0" smtClean="0">
                          <a:latin typeface="Cambria Math" panose="02040503050406030204" pitchFamily="18" charset="0"/>
                        </a:rPr>
                        <m:t>−1</m:t>
                      </m:r>
                      <m:r>
                        <a:rPr lang="en-US" i="1" dirty="0" smtClean="0">
                          <a:latin typeface="Cambria Math" panose="02040503050406030204" pitchFamily="18" charset="0"/>
                        </a:rPr>
                        <m:t> </m:t>
                      </m:r>
                    </m:oMath>
                  </m:oMathPara>
                </a14:m>
                <a:endParaRPr lang="en-US" dirty="0"/>
              </a:p>
            </p:txBody>
          </p:sp>
        </mc:Choice>
        <mc:Fallback xmlns="">
          <p:sp>
            <p:nvSpPr>
              <p:cNvPr id="43" name="TextBox 42">
                <a:extLst>
                  <a:ext uri="{FF2B5EF4-FFF2-40B4-BE49-F238E27FC236}">
                    <a16:creationId xmlns:a16="http://schemas.microsoft.com/office/drawing/2014/main" id="{D6AEBF2B-9B74-DF27-D71E-0F99C5D75E1A}"/>
                  </a:ext>
                </a:extLst>
              </p:cNvPr>
              <p:cNvSpPr txBox="1">
                <a:spLocks noRot="1" noChangeAspect="1" noMove="1" noResize="1" noEditPoints="1" noAdjustHandles="1" noChangeArrowheads="1" noChangeShapeType="1" noTextEdit="1"/>
              </p:cNvSpPr>
              <p:nvPr/>
            </p:nvSpPr>
            <p:spPr>
              <a:xfrm>
                <a:off x="1294590" y="5728125"/>
                <a:ext cx="1215717" cy="65774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941B137-DDDE-2386-8120-74A603EB90C4}"/>
                  </a:ext>
                </a:extLst>
              </p:cNvPr>
              <p:cNvSpPr txBox="1"/>
              <p:nvPr/>
            </p:nvSpPr>
            <p:spPr>
              <a:xfrm>
                <a:off x="3235675" y="5665595"/>
                <a:ext cx="1037463" cy="6565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b="0" i="1" dirty="0" smtClean="0">
                                  <a:latin typeface="Cambria Math" panose="02040503050406030204" pitchFamily="18" charset="0"/>
                                </a:rPr>
                                <m:t>2</m:t>
                              </m:r>
                            </m:sub>
                          </m:sSub>
                        </m:num>
                        <m:den>
                          <m:r>
                            <a:rPr lang="en-US" b="0" i="1" dirty="0" smtClean="0">
                              <a:latin typeface="Cambria Math" panose="02040503050406030204" pitchFamily="18" charset="0"/>
                            </a:rPr>
                            <m:t>𝑑</m:t>
                          </m:r>
                          <m:r>
                            <a:rPr lang="en-US" b="0" i="1" dirty="0" smtClean="0">
                              <a:latin typeface="Cambria Math" panose="02040503050406030204" pitchFamily="18" charset="0"/>
                            </a:rPr>
                            <m:t>𝜉</m:t>
                          </m:r>
                        </m:den>
                      </m:f>
                      <m:r>
                        <a:rPr lang="en-US" i="1" dirty="0" smtClean="0">
                          <a:latin typeface="Cambria Math" panose="02040503050406030204" pitchFamily="18" charset="0"/>
                        </a:rPr>
                        <m:t> =</m:t>
                      </m:r>
                      <m:r>
                        <a:rPr lang="en-US" b="0" i="1" dirty="0" smtClean="0">
                          <a:latin typeface="Cambria Math" panose="02040503050406030204" pitchFamily="18" charset="0"/>
                        </a:rPr>
                        <m:t>1</m:t>
                      </m:r>
                      <m:r>
                        <a:rPr lang="en-US" i="1" dirty="0" smtClean="0">
                          <a:latin typeface="Cambria Math" panose="02040503050406030204" pitchFamily="18" charset="0"/>
                        </a:rPr>
                        <m:t> </m:t>
                      </m:r>
                    </m:oMath>
                  </m:oMathPara>
                </a14:m>
                <a:endParaRPr lang="en-US" dirty="0"/>
              </a:p>
            </p:txBody>
          </p:sp>
        </mc:Choice>
        <mc:Fallback xmlns="">
          <p:sp>
            <p:nvSpPr>
              <p:cNvPr id="44" name="TextBox 43">
                <a:extLst>
                  <a:ext uri="{FF2B5EF4-FFF2-40B4-BE49-F238E27FC236}">
                    <a16:creationId xmlns:a16="http://schemas.microsoft.com/office/drawing/2014/main" id="{0941B137-DDDE-2386-8120-74A603EB90C4}"/>
                  </a:ext>
                </a:extLst>
              </p:cNvPr>
              <p:cNvSpPr txBox="1">
                <a:spLocks noRot="1" noChangeAspect="1" noMove="1" noResize="1" noEditPoints="1" noAdjustHandles="1" noChangeArrowheads="1" noChangeShapeType="1" noTextEdit="1"/>
              </p:cNvSpPr>
              <p:nvPr/>
            </p:nvSpPr>
            <p:spPr>
              <a:xfrm>
                <a:off x="3235675" y="5665595"/>
                <a:ext cx="1037463" cy="65659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44B151-125F-5133-D58E-03843DE81575}"/>
                  </a:ext>
                </a:extLst>
              </p:cNvPr>
              <p:cNvSpPr txBox="1"/>
              <p:nvPr/>
            </p:nvSpPr>
            <p:spPr>
              <a:xfrm>
                <a:off x="4352887" y="5705507"/>
                <a:ext cx="1042593" cy="657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b="0" i="1" dirty="0" smtClean="0">
                                  <a:latin typeface="Cambria Math" panose="02040503050406030204" pitchFamily="18" charset="0"/>
                                </a:rPr>
                                <m:t>2</m:t>
                              </m:r>
                            </m:sub>
                          </m:sSub>
                        </m:num>
                        <m:den>
                          <m:r>
                            <a:rPr lang="en-US" b="0" i="1" dirty="0" smtClean="0">
                              <a:latin typeface="Cambria Math" panose="02040503050406030204" pitchFamily="18" charset="0"/>
                            </a:rPr>
                            <m:t>𝑑</m:t>
                          </m:r>
                          <m:r>
                            <a:rPr lang="en-US" b="0" i="1" dirty="0" smtClean="0">
                              <a:latin typeface="Cambria Math" panose="02040503050406030204" pitchFamily="18" charset="0"/>
                            </a:rPr>
                            <m:t>𝜂</m:t>
                          </m:r>
                        </m:den>
                      </m:f>
                      <m:r>
                        <a:rPr lang="en-US" i="1" dirty="0" smtClean="0">
                          <a:latin typeface="Cambria Math" panose="02040503050406030204" pitchFamily="18" charset="0"/>
                        </a:rPr>
                        <m:t> =</m:t>
                      </m:r>
                      <m:r>
                        <a:rPr lang="en-US" b="0" i="1" dirty="0" smtClean="0">
                          <a:latin typeface="Cambria Math" panose="02040503050406030204" pitchFamily="18" charset="0"/>
                        </a:rPr>
                        <m:t>0</m:t>
                      </m:r>
                      <m:r>
                        <a:rPr lang="en-US" i="1" dirty="0" smtClean="0">
                          <a:latin typeface="Cambria Math" panose="02040503050406030204" pitchFamily="18" charset="0"/>
                        </a:rPr>
                        <m:t> </m:t>
                      </m:r>
                    </m:oMath>
                  </m:oMathPara>
                </a14:m>
                <a:endParaRPr lang="en-US" dirty="0"/>
              </a:p>
            </p:txBody>
          </p:sp>
        </mc:Choice>
        <mc:Fallback xmlns="">
          <p:sp>
            <p:nvSpPr>
              <p:cNvPr id="45" name="TextBox 44">
                <a:extLst>
                  <a:ext uri="{FF2B5EF4-FFF2-40B4-BE49-F238E27FC236}">
                    <a16:creationId xmlns:a16="http://schemas.microsoft.com/office/drawing/2014/main" id="{3944B151-125F-5133-D58E-03843DE81575}"/>
                  </a:ext>
                </a:extLst>
              </p:cNvPr>
              <p:cNvSpPr txBox="1">
                <a:spLocks noRot="1" noChangeAspect="1" noMove="1" noResize="1" noEditPoints="1" noAdjustHandles="1" noChangeArrowheads="1" noChangeShapeType="1" noTextEdit="1"/>
              </p:cNvSpPr>
              <p:nvPr/>
            </p:nvSpPr>
            <p:spPr>
              <a:xfrm>
                <a:off x="4352887" y="5705507"/>
                <a:ext cx="1042593" cy="657744"/>
              </a:xfrm>
              <a:prstGeom prst="rect">
                <a:avLst/>
              </a:prstGeom>
              <a:blipFill>
                <a:blip r:embed="rId19"/>
                <a:stretch>
                  <a:fillRect/>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453C8239-01E6-0068-BE97-DCE6F2A592AA}"/>
              </a:ext>
            </a:extLst>
          </p:cNvPr>
          <p:cNvSpPr/>
          <p:nvPr/>
        </p:nvSpPr>
        <p:spPr>
          <a:xfrm>
            <a:off x="145897" y="5390989"/>
            <a:ext cx="2716760" cy="100684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19A564-37AB-B8CB-E308-C0BCDE13DC93}"/>
              </a:ext>
            </a:extLst>
          </p:cNvPr>
          <p:cNvSpPr/>
          <p:nvPr/>
        </p:nvSpPr>
        <p:spPr>
          <a:xfrm>
            <a:off x="3225282" y="5390989"/>
            <a:ext cx="2716760" cy="100684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AE61EE-31CA-B692-EFDF-2BDA5372E2FE}"/>
              </a:ext>
            </a:extLst>
          </p:cNvPr>
          <p:cNvSpPr/>
          <p:nvPr/>
        </p:nvSpPr>
        <p:spPr>
          <a:xfrm>
            <a:off x="6281343" y="5400672"/>
            <a:ext cx="2716760" cy="100684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103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ED0D-3B7D-E47E-78EB-E8EBBCF42FDF}"/>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E6B30531-1D9E-8E72-4BFC-B602E7F852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550F4C1-8C45-5878-6A5F-53E718B11175}"/>
              </a:ext>
            </a:extLst>
          </p:cNvPr>
          <p:cNvPicPr>
            <a:picLocks noChangeAspect="1"/>
          </p:cNvPicPr>
          <p:nvPr/>
        </p:nvPicPr>
        <p:blipFill>
          <a:blip r:embed="rId2"/>
          <a:stretch>
            <a:fillRect/>
          </a:stretch>
        </p:blipFill>
        <p:spPr>
          <a:xfrm>
            <a:off x="1082685" y="632073"/>
            <a:ext cx="7102455" cy="5928874"/>
          </a:xfrm>
          <a:prstGeom prst="rect">
            <a:avLst/>
          </a:prstGeom>
        </p:spPr>
      </p:pic>
    </p:spTree>
    <p:extLst>
      <p:ext uri="{BB962C8B-B14F-4D97-AF65-F5344CB8AC3E}">
        <p14:creationId xmlns:p14="http://schemas.microsoft.com/office/powerpoint/2010/main" val="2701721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068A-D631-472D-29C0-1EFCC96E6EBC}"/>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65C9160F-042E-D79B-3AB6-7D04C476704F}"/>
              </a:ext>
            </a:extLst>
          </p:cNvPr>
          <p:cNvSpPr>
            <a:spLocks noGrp="1"/>
          </p:cNvSpPr>
          <p:nvPr>
            <p:ph idx="1"/>
          </p:nvPr>
        </p:nvSpPr>
        <p:spPr/>
        <p:txBody>
          <a:bodyPr/>
          <a:lstStyle/>
          <a:p>
            <a:r>
              <a:rPr lang="en-US" dirty="0"/>
              <a:t>3) Internal force is calculated as the gradient of the material point stress field on the background grid. The gradient is calculated in the parent domain, but we need to calculate a Jacobian matrix to find the gradient in the physical domain.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884D4A-CF12-9875-F6E0-96DF81E72551}"/>
                  </a:ext>
                </a:extLst>
              </p:cNvPr>
              <p:cNvSpPr txBox="1"/>
              <p:nvPr/>
            </p:nvSpPr>
            <p:spPr>
              <a:xfrm>
                <a:off x="883481" y="3398922"/>
                <a:ext cx="7537961" cy="847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p>
                          <m:r>
                            <a:rPr lang="en-US" b="0" i="1" smtClean="0">
                              <a:latin typeface="Cambria Math" panose="02040503050406030204" pitchFamily="18" charset="0"/>
                            </a:rPr>
                            <m:t>𝑖𝑛𝑡</m:t>
                          </m:r>
                        </m:sup>
                      </m:sSup>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𝑀</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=1</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𝑀𝑃</m:t>
                              </m:r>
                            </m:sub>
                          </m:sSub>
                        </m:sup>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𝑑𝑁</m:t>
                              </m:r>
                            </m:num>
                            <m:den>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𝜉</m:t>
                              </m:r>
                            </m:den>
                          </m:f>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𝜉</m:t>
                                      </m:r>
                                    </m:e>
                                  </m:acc>
                                </m:e>
                                <m:sub>
                                  <m:r>
                                    <a:rPr lang="en-US" i="1">
                                      <a:latin typeface="Cambria Math" panose="02040503050406030204" pitchFamily="18" charset="0"/>
                                      <a:ea typeface="Cambria Math" panose="02040503050406030204" pitchFamily="18" charset="0"/>
                                    </a:rPr>
                                    <m:t>𝑀𝑃</m:t>
                                  </m:r>
                                </m:sub>
                              </m:sSub>
                            </m:e>
                          </m:d>
                          <m:sSub>
                            <m:sSubPr>
                              <m:ctrlPr>
                                <a:rPr lang="en-US" i="1">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𝑀𝑃</m:t>
                                  </m:r>
                                </m:sub>
                              </m:sSub>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acc>
                                        <m:accPr>
                                          <m:chr m:val="⃗"/>
                                          <m:ctrlPr>
                                            <a:rPr lang="en-US" b="0"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𝜉</m:t>
                                          </m:r>
                                        </m:e>
                                      </m:acc>
                                    </m:num>
                                    <m:den>
                                      <m:r>
                                        <a:rPr lang="en-US" i="1">
                                          <a:latin typeface="Cambria Math" panose="02040503050406030204" pitchFamily="18" charset="0"/>
                                          <a:ea typeface="Cambria Math" panose="02040503050406030204" pitchFamily="18" charset="0"/>
                                        </a:rPr>
                                        <m:t>𝑑</m:t>
                                      </m:r>
                                      <m:acc>
                                        <m:accPr>
                                          <m:chr m:val="⃗"/>
                                          <m:ctrlPr>
                                            <a:rPr lang="en-US" b="0"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𝑥</m:t>
                                          </m:r>
                                        </m:e>
                                      </m:acc>
                                    </m:den>
                                  </m:f>
                                </m:e>
                              </m:d>
                              <m:r>
                                <a:rPr lang="en-US" b="1" i="1">
                                  <a:latin typeface="Cambria Math" panose="02040503050406030204" pitchFamily="18" charset="0"/>
                                  <a:ea typeface="Cambria Math" panose="02040503050406030204" pitchFamily="18" charset="0"/>
                                </a:rPr>
                                <m:t>𝝈</m:t>
                              </m:r>
                            </m:e>
                            <m:sub>
                              <m:r>
                                <a:rPr lang="en-US" i="1">
                                  <a:latin typeface="Cambria Math" panose="02040503050406030204" pitchFamily="18" charset="0"/>
                                  <a:ea typeface="Cambria Math" panose="02040503050406030204" pitchFamily="18" charset="0"/>
                                </a:rPr>
                                <m:t>𝑀𝑃</m:t>
                              </m:r>
                            </m:sub>
                          </m:sSub>
                        </m:e>
                      </m:nary>
                      <m:r>
                        <a:rPr lang="en-US" b="0"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𝑀</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=1</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𝑀𝑃</m:t>
                              </m:r>
                            </m:sub>
                          </m:sSub>
                        </m:sup>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𝑑𝑁</m:t>
                              </m:r>
                            </m:num>
                            <m:den>
                              <m:r>
                                <a:rPr lang="en-US" i="1">
                                  <a:latin typeface="Cambria Math" panose="02040503050406030204" pitchFamily="18" charset="0"/>
                                  <a:ea typeface="Cambria Math" panose="02040503050406030204" pitchFamily="18" charset="0"/>
                                </a:rPr>
                                <m:t>𝑑</m:t>
                              </m:r>
                              <m:acc>
                                <m:accPr>
                                  <m:chr m:val="⃗"/>
                                  <m:ctrlPr>
                                    <a:rPr lang="en-US" b="0"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𝜉</m:t>
                                  </m:r>
                                </m:e>
                              </m:acc>
                            </m:den>
                          </m:f>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𝜉</m:t>
                                      </m:r>
                                    </m:e>
                                  </m:acc>
                                </m:e>
                                <m:sub>
                                  <m:r>
                                    <a:rPr lang="en-US" i="1">
                                      <a:latin typeface="Cambria Math" panose="02040503050406030204" pitchFamily="18" charset="0"/>
                                      <a:ea typeface="Cambria Math" panose="02040503050406030204" pitchFamily="18" charset="0"/>
                                    </a:rPr>
                                    <m:t>𝑀𝑃</m:t>
                                  </m:r>
                                </m:sub>
                              </m:sSub>
                            </m:e>
                          </m:d>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𝝈</m:t>
                              </m:r>
                            </m:e>
                            <m:sub>
                              <m:r>
                                <a:rPr lang="en-US" i="1">
                                  <a:latin typeface="Cambria Math" panose="02040503050406030204" pitchFamily="18" charset="0"/>
                                  <a:ea typeface="Cambria Math" panose="02040503050406030204" pitchFamily="18" charset="0"/>
                                </a:rPr>
                                <m:t>𝑀𝑃</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𝑀𝑃</m:t>
                              </m:r>
                            </m:sub>
                          </m:sSub>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num>
                                        <m:den>
                                          <m:r>
                                            <a:rPr lang="en-US" i="1">
                                              <a:latin typeface="Cambria Math" panose="02040503050406030204" pitchFamily="18" charset="0"/>
                                              <a:ea typeface="Cambria Math" panose="02040503050406030204" pitchFamily="18" charset="0"/>
                                            </a:rPr>
                                            <m:t>𝑑</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𝜉</m:t>
                                              </m:r>
                                            </m:e>
                                          </m:acc>
                                        </m:den>
                                      </m:f>
                                    </m:e>
                                  </m:d>
                                </m:e>
                              </m:d>
                            </m:e>
                            <m:sup>
                              <m:r>
                                <a:rPr lang="en-US" b="0" i="1" smtClean="0">
                                  <a:latin typeface="Cambria Math" panose="02040503050406030204" pitchFamily="18" charset="0"/>
                                  <a:ea typeface="Cambria Math" panose="02040503050406030204" pitchFamily="18" charset="0"/>
                                </a:rPr>
                                <m:t>−1</m:t>
                              </m:r>
                            </m:sup>
                          </m:sSup>
                        </m:e>
                      </m:nary>
                    </m:oMath>
                  </m:oMathPara>
                </a14:m>
                <a:endParaRPr lang="en-US" dirty="0"/>
              </a:p>
            </p:txBody>
          </p:sp>
        </mc:Choice>
        <mc:Fallback xmlns="">
          <p:sp>
            <p:nvSpPr>
              <p:cNvPr id="4" name="TextBox 3">
                <a:extLst>
                  <a:ext uri="{FF2B5EF4-FFF2-40B4-BE49-F238E27FC236}">
                    <a16:creationId xmlns:a16="http://schemas.microsoft.com/office/drawing/2014/main" id="{58884D4A-CF12-9875-F6E0-96DF81E72551}"/>
                  </a:ext>
                </a:extLst>
              </p:cNvPr>
              <p:cNvSpPr txBox="1">
                <a:spLocks noRot="1" noChangeAspect="1" noMove="1" noResize="1" noEditPoints="1" noAdjustHandles="1" noChangeArrowheads="1" noChangeShapeType="1" noTextEdit="1"/>
              </p:cNvSpPr>
              <p:nvPr/>
            </p:nvSpPr>
            <p:spPr>
              <a:xfrm>
                <a:off x="883481" y="3398922"/>
                <a:ext cx="7537961" cy="8470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1B557C-2EF2-E763-DA5D-DCF39CD76F59}"/>
                  </a:ext>
                </a:extLst>
              </p:cNvPr>
              <p:cNvSpPr txBox="1"/>
              <p:nvPr/>
            </p:nvSpPr>
            <p:spPr>
              <a:xfrm>
                <a:off x="1452724" y="4836601"/>
                <a:ext cx="2639377" cy="8922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num>
                        <m:den>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𝑒𝑙</m:t>
                              </m:r>
                            </m:sub>
                          </m:sSub>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𝐷𝑖𝑚</m:t>
                                  </m:r>
                                </m:sub>
                              </m:sSub>
                            </m:sup>
                            <m:e>
                              <m:r>
                                <a:rPr lang="en-US" i="1">
                                  <a:latin typeface="Cambria Math" panose="02040503050406030204" pitchFamily="18" charset="0"/>
                                </a:rPr>
                                <m:t>𝐶</m:t>
                              </m:r>
                              <m:sSub>
                                <m:sSubPr>
                                  <m:ctrlPr>
                                    <a:rPr lang="en-US" b="0" i="1" smtClean="0">
                                      <a:latin typeface="Cambria Math" panose="02040503050406030204" pitchFamily="18" charset="0"/>
                                    </a:rPr>
                                  </m:ctrlPr>
                                </m:sSubPr>
                                <m:e>
                                  <m:r>
                                    <a:rPr lang="en-US" i="1">
                                      <a:latin typeface="Cambria Math" panose="02040503050406030204" pitchFamily="18" charset="0"/>
                                    </a:rPr>
                                    <m:t>𝑜</m:t>
                                  </m:r>
                                </m:e>
                                <m:sub>
                                  <m:r>
                                    <a:rPr lang="en-US" b="0" i="1" smtClean="0">
                                      <a:latin typeface="Cambria Math" panose="02040503050406030204" pitchFamily="18" charset="0"/>
                                    </a:rPr>
                                    <m:t>𝑖𝑗</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𝑗</m:t>
                                      </m:r>
                                    </m:sub>
                                  </m:sSub>
                                </m:num>
                                <m:den>
                                  <m:r>
                                    <a:rPr lang="en-US" i="1">
                                      <a:latin typeface="Cambria Math" panose="02040503050406030204" pitchFamily="18" charset="0"/>
                                    </a:rPr>
                                    <m:t>𝑑</m:t>
                                  </m:r>
                                  <m:acc>
                                    <m:accPr>
                                      <m:chr m:val="⃗"/>
                                      <m:ctrlPr>
                                        <a:rPr lang="en-US" i="1">
                                          <a:latin typeface="Cambria Math" panose="02040503050406030204" pitchFamily="18" charset="0"/>
                                        </a:rPr>
                                      </m:ctrlPr>
                                    </m:accPr>
                                    <m:e>
                                      <m:r>
                                        <a:rPr lang="en-US" i="1">
                                          <a:latin typeface="Cambria Math" panose="02040503050406030204" pitchFamily="18" charset="0"/>
                                        </a:rPr>
                                        <m:t>𝜉</m:t>
                                      </m:r>
                                    </m:e>
                                  </m:acc>
                                </m:den>
                              </m:f>
                            </m:e>
                          </m:nary>
                        </m:e>
                      </m:nary>
                    </m:oMath>
                  </m:oMathPara>
                </a14:m>
                <a:endParaRPr lang="en-US" dirty="0"/>
              </a:p>
            </p:txBody>
          </p:sp>
        </mc:Choice>
        <mc:Fallback xmlns="">
          <p:sp>
            <p:nvSpPr>
              <p:cNvPr id="5" name="TextBox 4">
                <a:extLst>
                  <a:ext uri="{FF2B5EF4-FFF2-40B4-BE49-F238E27FC236}">
                    <a16:creationId xmlns:a16="http://schemas.microsoft.com/office/drawing/2014/main" id="{171B557C-2EF2-E763-DA5D-DCF39CD76F59}"/>
                  </a:ext>
                </a:extLst>
              </p:cNvPr>
              <p:cNvSpPr txBox="1">
                <a:spLocks noRot="1" noChangeAspect="1" noMove="1" noResize="1" noEditPoints="1" noAdjustHandles="1" noChangeArrowheads="1" noChangeShapeType="1" noTextEdit="1"/>
              </p:cNvSpPr>
              <p:nvPr/>
            </p:nvSpPr>
            <p:spPr>
              <a:xfrm>
                <a:off x="1452724" y="4836601"/>
                <a:ext cx="2639377" cy="892296"/>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2051AB7A-6337-9AE6-908F-EB7F66720995}"/>
              </a:ext>
            </a:extLst>
          </p:cNvPr>
          <p:cNvCxnSpPr>
            <a:cxnSpLocks/>
          </p:cNvCxnSpPr>
          <p:nvPr/>
        </p:nvCxnSpPr>
        <p:spPr>
          <a:xfrm flipV="1">
            <a:off x="3186687" y="5600607"/>
            <a:ext cx="186490" cy="3368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B372C2-394C-25A9-5AD0-605CB46788C5}"/>
              </a:ext>
            </a:extLst>
          </p:cNvPr>
          <p:cNvSpPr txBox="1"/>
          <p:nvPr/>
        </p:nvSpPr>
        <p:spPr>
          <a:xfrm>
            <a:off x="1851336" y="5846978"/>
            <a:ext cx="1428596" cy="646331"/>
          </a:xfrm>
          <a:prstGeom prst="rect">
            <a:avLst/>
          </a:prstGeom>
          <a:noFill/>
        </p:spPr>
        <p:txBody>
          <a:bodyPr wrap="none" rtlCol="0">
            <a:spAutoFit/>
          </a:bodyPr>
          <a:lstStyle/>
          <a:p>
            <a:pPr algn="r"/>
            <a:r>
              <a:rPr lang="en-US" dirty="0"/>
              <a:t>Nodal</a:t>
            </a:r>
            <a:br>
              <a:rPr lang="en-US" dirty="0"/>
            </a:br>
            <a:r>
              <a:rPr lang="en-US" dirty="0"/>
              <a:t>Coordinates</a:t>
            </a:r>
          </a:p>
        </p:txBody>
      </p:sp>
      <p:cxnSp>
        <p:nvCxnSpPr>
          <p:cNvPr id="10" name="Straight Arrow Connector 9">
            <a:extLst>
              <a:ext uri="{FF2B5EF4-FFF2-40B4-BE49-F238E27FC236}">
                <a16:creationId xmlns:a16="http://schemas.microsoft.com/office/drawing/2014/main" id="{6C0A5CD4-2592-71F3-7C8A-4FA2AC7057A6}"/>
              </a:ext>
            </a:extLst>
          </p:cNvPr>
          <p:cNvCxnSpPr>
            <a:cxnSpLocks/>
          </p:cNvCxnSpPr>
          <p:nvPr/>
        </p:nvCxnSpPr>
        <p:spPr>
          <a:xfrm flipH="1" flipV="1">
            <a:off x="4171523" y="5620474"/>
            <a:ext cx="461210" cy="345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EFED88-63C9-0DB3-C7B1-1747439F4D68}"/>
              </a:ext>
            </a:extLst>
          </p:cNvPr>
          <p:cNvSpPr txBox="1"/>
          <p:nvPr/>
        </p:nvSpPr>
        <p:spPr>
          <a:xfrm>
            <a:off x="4615283" y="5861196"/>
            <a:ext cx="3531736" cy="646331"/>
          </a:xfrm>
          <a:prstGeom prst="rect">
            <a:avLst/>
          </a:prstGeom>
          <a:noFill/>
        </p:spPr>
        <p:txBody>
          <a:bodyPr wrap="none" rtlCol="0">
            <a:spAutoFit/>
          </a:bodyPr>
          <a:lstStyle/>
          <a:p>
            <a:r>
              <a:rPr lang="en-US" dirty="0"/>
              <a:t>Derivative of the shape functions</a:t>
            </a:r>
          </a:p>
          <a:p>
            <a:r>
              <a:rPr lang="en-US" dirty="0"/>
              <a:t>in parent domain</a:t>
            </a:r>
          </a:p>
        </p:txBody>
      </p:sp>
      <p:sp>
        <p:nvSpPr>
          <p:cNvPr id="13" name="Rectangle 12">
            <a:extLst>
              <a:ext uri="{FF2B5EF4-FFF2-40B4-BE49-F238E27FC236}">
                <a16:creationId xmlns:a16="http://schemas.microsoft.com/office/drawing/2014/main" id="{A113C6FA-ABDB-2A1B-D00B-B6E0363F0D07}"/>
              </a:ext>
            </a:extLst>
          </p:cNvPr>
          <p:cNvSpPr/>
          <p:nvPr/>
        </p:nvSpPr>
        <p:spPr>
          <a:xfrm>
            <a:off x="3254542" y="3429000"/>
            <a:ext cx="936710" cy="7579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B088ECA-040D-0665-C802-85D3C443E071}"/>
              </a:ext>
            </a:extLst>
          </p:cNvPr>
          <p:cNvSpPr txBox="1"/>
          <p:nvPr/>
        </p:nvSpPr>
        <p:spPr>
          <a:xfrm>
            <a:off x="3075272" y="3083735"/>
            <a:ext cx="1360372" cy="369332"/>
          </a:xfrm>
          <a:prstGeom prst="rect">
            <a:avLst/>
          </a:prstGeom>
          <a:noFill/>
        </p:spPr>
        <p:txBody>
          <a:bodyPr wrap="none" rtlCol="0">
            <a:spAutoFit/>
          </a:bodyPr>
          <a:lstStyle/>
          <a:p>
            <a:r>
              <a:rPr lang="en-US" dirty="0"/>
              <a:t>MP Volume</a:t>
            </a:r>
          </a:p>
        </p:txBody>
      </p:sp>
      <p:sp>
        <p:nvSpPr>
          <p:cNvPr id="15" name="Rectangle 14">
            <a:extLst>
              <a:ext uri="{FF2B5EF4-FFF2-40B4-BE49-F238E27FC236}">
                <a16:creationId xmlns:a16="http://schemas.microsoft.com/office/drawing/2014/main" id="{937A5D5B-EE83-48B4-1140-7ACD1E22BC46}"/>
              </a:ext>
            </a:extLst>
          </p:cNvPr>
          <p:cNvSpPr/>
          <p:nvPr/>
        </p:nvSpPr>
        <p:spPr>
          <a:xfrm>
            <a:off x="6776370" y="3487960"/>
            <a:ext cx="1390378" cy="7579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E55E7FD-A899-DED4-6D1A-4F65A1AA36B4}"/>
              </a:ext>
            </a:extLst>
          </p:cNvPr>
          <p:cNvSpPr txBox="1"/>
          <p:nvPr/>
        </p:nvSpPr>
        <p:spPr>
          <a:xfrm>
            <a:off x="6776369" y="3156728"/>
            <a:ext cx="1360372" cy="369332"/>
          </a:xfrm>
          <a:prstGeom prst="rect">
            <a:avLst/>
          </a:prstGeom>
          <a:noFill/>
        </p:spPr>
        <p:txBody>
          <a:bodyPr wrap="none" rtlCol="0">
            <a:spAutoFit/>
          </a:bodyPr>
          <a:lstStyle/>
          <a:p>
            <a:r>
              <a:rPr lang="en-US" dirty="0"/>
              <a:t>MP Volume</a:t>
            </a:r>
          </a:p>
        </p:txBody>
      </p:sp>
      <p:cxnSp>
        <p:nvCxnSpPr>
          <p:cNvPr id="18" name="Straight Arrow Connector 17">
            <a:extLst>
              <a:ext uri="{FF2B5EF4-FFF2-40B4-BE49-F238E27FC236}">
                <a16:creationId xmlns:a16="http://schemas.microsoft.com/office/drawing/2014/main" id="{23411D8A-F120-BED9-38DE-91040D08812A}"/>
              </a:ext>
            </a:extLst>
          </p:cNvPr>
          <p:cNvCxnSpPr>
            <a:cxnSpLocks/>
          </p:cNvCxnSpPr>
          <p:nvPr/>
        </p:nvCxnSpPr>
        <p:spPr>
          <a:xfrm flipV="1">
            <a:off x="4435644" y="4323882"/>
            <a:ext cx="2963777" cy="5767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126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A35F-C3AA-E6EB-C8C6-635967724D3B}"/>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D946F78F-5FC7-C04B-2E9D-2A76F4C40929}"/>
              </a:ext>
            </a:extLst>
          </p:cNvPr>
          <p:cNvSpPr>
            <a:spLocks noGrp="1"/>
          </p:cNvSpPr>
          <p:nvPr>
            <p:ph idx="1"/>
          </p:nvPr>
        </p:nvSpPr>
        <p:spPr/>
        <p:txBody>
          <a:bodyPr/>
          <a:lstStyle/>
          <a:p>
            <a:r>
              <a:rPr lang="en-US" dirty="0"/>
              <a:t>3) Internal force calculation in </a:t>
            </a:r>
            <a:r>
              <a:rPr lang="en-US" dirty="0" err="1"/>
              <a:t>MPMDYNBTSig</a:t>
            </a:r>
            <a:r>
              <a:rPr lang="en-US" dirty="0"/>
              <a:t> subroutine in </a:t>
            </a:r>
            <a:r>
              <a:rPr lang="en-US" dirty="0" err="1"/>
              <a:t>MPMDYNBTSig.FOR</a:t>
            </a:r>
            <a:endParaRPr lang="en-US" dirty="0"/>
          </a:p>
        </p:txBody>
      </p:sp>
      <p:pic>
        <p:nvPicPr>
          <p:cNvPr id="5" name="Picture 4">
            <a:extLst>
              <a:ext uri="{FF2B5EF4-FFF2-40B4-BE49-F238E27FC236}">
                <a16:creationId xmlns:a16="http://schemas.microsoft.com/office/drawing/2014/main" id="{0D277EF1-D9A4-9A7D-1AAF-E72E586402C2}"/>
              </a:ext>
            </a:extLst>
          </p:cNvPr>
          <p:cNvPicPr>
            <a:picLocks noChangeAspect="1"/>
          </p:cNvPicPr>
          <p:nvPr/>
        </p:nvPicPr>
        <p:blipFill>
          <a:blip r:embed="rId2"/>
          <a:stretch>
            <a:fillRect/>
          </a:stretch>
        </p:blipFill>
        <p:spPr>
          <a:xfrm>
            <a:off x="563507" y="2230166"/>
            <a:ext cx="8140812" cy="3553097"/>
          </a:xfrm>
          <a:prstGeom prst="rect">
            <a:avLst/>
          </a:prstGeom>
        </p:spPr>
      </p:pic>
    </p:spTree>
    <p:extLst>
      <p:ext uri="{BB962C8B-B14F-4D97-AF65-F5344CB8AC3E}">
        <p14:creationId xmlns:p14="http://schemas.microsoft.com/office/powerpoint/2010/main" val="3230295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Anura3D research community</a:t>
            </a:r>
          </a:p>
        </p:txBody>
      </p:sp>
      <p:pic>
        <p:nvPicPr>
          <p:cNvPr id="4" name="Segnaposto contenuto 14"/>
          <p:cNvPicPr>
            <a:picLocks noChangeAspect="1"/>
          </p:cNvPicPr>
          <p:nvPr/>
        </p:nvPicPr>
        <p:blipFill>
          <a:blip r:embed="rId2"/>
          <a:stretch>
            <a:fillRect/>
          </a:stretch>
        </p:blipFill>
        <p:spPr bwMode="auto">
          <a:xfrm>
            <a:off x="2156819" y="3119120"/>
            <a:ext cx="4297178" cy="1051949"/>
          </a:xfrm>
          <a:prstGeom prst="rect">
            <a:avLst/>
          </a:prstGeom>
          <a:noFill/>
          <a:ln>
            <a:noFill/>
          </a:ln>
          <a:effectLst>
            <a:glow rad="101600">
              <a:schemeClr val="accent4">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magine 5"/>
          <p:cNvPicPr>
            <a:picLocks noChangeAspect="1"/>
          </p:cNvPicPr>
          <p:nvPr/>
        </p:nvPicPr>
        <p:blipFill>
          <a:blip r:embed="rId3"/>
          <a:stretch>
            <a:fillRect/>
          </a:stretch>
        </p:blipFill>
        <p:spPr>
          <a:xfrm>
            <a:off x="219125" y="2181376"/>
            <a:ext cx="2673127" cy="583386"/>
          </a:xfrm>
          <a:prstGeom prst="rect">
            <a:avLst/>
          </a:prstGeom>
        </p:spPr>
      </p:pic>
      <p:pic>
        <p:nvPicPr>
          <p:cNvPr id="7" name="Immagine 6"/>
          <p:cNvPicPr>
            <a:picLocks noChangeAspect="1"/>
          </p:cNvPicPr>
          <p:nvPr/>
        </p:nvPicPr>
        <p:blipFill>
          <a:blip r:embed="rId4"/>
          <a:stretch>
            <a:fillRect/>
          </a:stretch>
        </p:blipFill>
        <p:spPr>
          <a:xfrm>
            <a:off x="6115049" y="1968356"/>
            <a:ext cx="2944761" cy="774364"/>
          </a:xfrm>
          <a:prstGeom prst="rect">
            <a:avLst/>
          </a:prstGeom>
        </p:spPr>
      </p:pic>
      <p:pic>
        <p:nvPicPr>
          <p:cNvPr id="8" name="Immagine 7"/>
          <p:cNvPicPr>
            <a:picLocks noChangeAspect="1"/>
          </p:cNvPicPr>
          <p:nvPr/>
        </p:nvPicPr>
        <p:blipFill>
          <a:blip r:embed="rId5"/>
          <a:stretch>
            <a:fillRect/>
          </a:stretch>
        </p:blipFill>
        <p:spPr>
          <a:xfrm>
            <a:off x="4674304" y="1053032"/>
            <a:ext cx="1951535" cy="880901"/>
          </a:xfrm>
          <a:prstGeom prst="rect">
            <a:avLst/>
          </a:prstGeom>
        </p:spPr>
      </p:pic>
      <p:pic>
        <p:nvPicPr>
          <p:cNvPr id="9" name="Immagine 8"/>
          <p:cNvPicPr>
            <a:picLocks noChangeAspect="1"/>
          </p:cNvPicPr>
          <p:nvPr/>
        </p:nvPicPr>
        <p:blipFill>
          <a:blip r:embed="rId6"/>
          <a:stretch>
            <a:fillRect/>
          </a:stretch>
        </p:blipFill>
        <p:spPr>
          <a:xfrm>
            <a:off x="6196145" y="4475417"/>
            <a:ext cx="2156547" cy="865323"/>
          </a:xfrm>
          <a:prstGeom prst="rect">
            <a:avLst/>
          </a:prstGeom>
        </p:spPr>
      </p:pic>
      <p:pic>
        <p:nvPicPr>
          <p:cNvPr id="10" name="Immagine 9"/>
          <p:cNvPicPr>
            <a:picLocks noChangeAspect="1"/>
          </p:cNvPicPr>
          <p:nvPr/>
        </p:nvPicPr>
        <p:blipFill>
          <a:blip r:embed="rId7"/>
          <a:stretch>
            <a:fillRect/>
          </a:stretch>
        </p:blipFill>
        <p:spPr>
          <a:xfrm>
            <a:off x="2080194" y="1308036"/>
            <a:ext cx="2185418" cy="509224"/>
          </a:xfrm>
          <a:prstGeom prst="rect">
            <a:avLst/>
          </a:prstGeom>
        </p:spPr>
      </p:pic>
      <p:pic>
        <p:nvPicPr>
          <p:cNvPr id="11" name="Immagine 10"/>
          <p:cNvPicPr>
            <a:picLocks noChangeAspect="1"/>
          </p:cNvPicPr>
          <p:nvPr/>
        </p:nvPicPr>
        <p:blipFill>
          <a:blip r:embed="rId8"/>
          <a:stretch>
            <a:fillRect/>
          </a:stretch>
        </p:blipFill>
        <p:spPr>
          <a:xfrm>
            <a:off x="589946" y="5251809"/>
            <a:ext cx="2474049" cy="750196"/>
          </a:xfrm>
          <a:prstGeom prst="rect">
            <a:avLst/>
          </a:prstGeom>
        </p:spPr>
      </p:pic>
      <p:pic>
        <p:nvPicPr>
          <p:cNvPr id="13" name="Immagin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1215" y="4754323"/>
            <a:ext cx="2188385" cy="872584"/>
          </a:xfrm>
          <a:prstGeom prst="rect">
            <a:avLst/>
          </a:prstGeom>
        </p:spPr>
      </p:pic>
      <p:pic>
        <p:nvPicPr>
          <p:cNvPr id="14" name="Picture 6"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8498" y="3172413"/>
            <a:ext cx="2281312" cy="9077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university salerno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9125" y="3731355"/>
            <a:ext cx="1773577" cy="1114493"/>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219125" y="931653"/>
            <a:ext cx="3809950" cy="369332"/>
          </a:xfrm>
          <a:prstGeom prst="rect">
            <a:avLst/>
          </a:prstGeom>
          <a:noFill/>
        </p:spPr>
        <p:txBody>
          <a:bodyPr wrap="square" rtlCol="0">
            <a:spAutoFit/>
          </a:bodyPr>
          <a:lstStyle/>
          <a:p>
            <a:r>
              <a:rPr lang="en-US" dirty="0"/>
              <a:t>9 University + 2 research centers</a:t>
            </a:r>
          </a:p>
        </p:txBody>
      </p:sp>
      <p:pic>
        <p:nvPicPr>
          <p:cNvPr id="16" name="Immagin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00950" y="1053031"/>
            <a:ext cx="866386" cy="853455"/>
          </a:xfrm>
          <a:prstGeom prst="rect">
            <a:avLst/>
          </a:prstGeom>
        </p:spPr>
      </p:pic>
      <p:pic>
        <p:nvPicPr>
          <p:cNvPr id="17" name="Picture 2" descr="Logo Marum"/>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92870" y="5735955"/>
            <a:ext cx="1358433" cy="76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804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67A70-847D-58CC-06BE-663EC6135A21}"/>
              </a:ext>
            </a:extLst>
          </p:cNvPr>
          <p:cNvSpPr>
            <a:spLocks noGrp="1"/>
          </p:cNvSpPr>
          <p:nvPr>
            <p:ph type="title"/>
          </p:nvPr>
        </p:nvSpPr>
        <p:spPr/>
        <p:txBody>
          <a:bodyPr/>
          <a:lstStyle/>
          <a:p>
            <a:r>
              <a:rPr lang="en-US" dirty="0"/>
              <a:t>Computational cycle of the MPM – single phase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4033D7-787E-43AE-8C5A-1BFEBB9AAAC6}"/>
                  </a:ext>
                </a:extLst>
              </p:cNvPr>
              <p:cNvSpPr>
                <a:spLocks noGrp="1"/>
              </p:cNvSpPr>
              <p:nvPr>
                <p:ph idx="1"/>
              </p:nvPr>
            </p:nvSpPr>
            <p:spPr/>
            <p:txBody>
              <a:bodyPr/>
              <a:lstStyle/>
              <a:p>
                <a:pPr/>
                <a:r>
                  <a:rPr lang="en-US" dirty="0"/>
                  <a:t>We calculate the nodal rate of momentum in the </a:t>
                </a:r>
                <a:r>
                  <a:rPr lang="en-US" dirty="0" err="1"/>
                  <a:t>Lagrangian</a:t>
                </a:r>
                <a:r>
                  <a:rPr lang="en-US" dirty="0"/>
                  <a:t> Phase: </a:t>
                </a:r>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p>
                          <m:r>
                            <a:rPr lang="en-US" b="0" i="1" dirty="0" smtClean="0">
                              <a:latin typeface="Cambria Math" panose="02040503050406030204" pitchFamily="18" charset="0"/>
                            </a:rPr>
                            <m:t>𝑘</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𝑓</m:t>
                              </m:r>
                            </m:e>
                          </m:acc>
                        </m:e>
                        <m:sup>
                          <m:r>
                            <a:rPr lang="en-US" b="0" i="1" dirty="0" smtClean="0">
                              <a:latin typeface="Cambria Math" panose="02040503050406030204" pitchFamily="18" charset="0"/>
                            </a:rPr>
                            <m:t>𝑔𝑟𝑎𝑣</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𝑓</m:t>
                              </m:r>
                            </m:e>
                          </m:acc>
                        </m:e>
                        <m:sup>
                          <m:r>
                            <a:rPr lang="en-US" b="0" i="1" dirty="0" smtClean="0">
                              <a:latin typeface="Cambria Math" panose="02040503050406030204" pitchFamily="18" charset="0"/>
                            </a:rPr>
                            <m:t>𝑡𝑟𝑎𝑐</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𝑓</m:t>
                              </m:r>
                            </m:e>
                          </m:acc>
                        </m:e>
                        <m:sup>
                          <m:r>
                            <a:rPr lang="en-US" b="0" i="1" dirty="0" smtClean="0">
                              <a:latin typeface="Cambria Math" panose="02040503050406030204" pitchFamily="18" charset="0"/>
                            </a:rPr>
                            <m:t>𝑖𝑛𝑡</m:t>
                          </m:r>
                        </m:sup>
                      </m:sSup>
                    </m:oMath>
                  </m:oMathPara>
                </a14:m>
                <a:endParaRPr lang="en-US" dirty="0"/>
              </a:p>
              <a:p>
                <a:endParaRPr lang="en-US" dirty="0"/>
              </a:p>
              <a:p>
                <a:endParaRPr lang="en-US" dirty="0"/>
              </a:p>
              <a:p>
                <a:endParaRPr lang="en-US" dirty="0"/>
              </a:p>
              <a:p>
                <a:r>
                  <a:rPr lang="en-US" dirty="0"/>
                  <a:t>We then divide by the lumped mass to obtain the nodal acceleration: </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914033D7-787E-43AE-8C5A-1BFEBB9AAAC6}"/>
                  </a:ext>
                </a:extLst>
              </p:cNvPr>
              <p:cNvSpPr>
                <a:spLocks noGrp="1" noRot="1" noChangeAspect="1" noMove="1" noResize="1" noEditPoints="1" noAdjustHandles="1" noChangeArrowheads="1" noChangeShapeType="1" noTextEdit="1"/>
              </p:cNvSpPr>
              <p:nvPr>
                <p:ph idx="1"/>
              </p:nvPr>
            </p:nvSpPr>
            <p:spPr>
              <a:blipFill>
                <a:blip r:embed="rId2"/>
                <a:stretch>
                  <a:fillRect l="-1935" t="-18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D524375-18D9-DE1F-E790-960909C35D92}"/>
              </a:ext>
            </a:extLst>
          </p:cNvPr>
          <p:cNvPicPr>
            <a:picLocks noChangeAspect="1"/>
          </p:cNvPicPr>
          <p:nvPr/>
        </p:nvPicPr>
        <p:blipFill>
          <a:blip r:embed="rId3"/>
          <a:stretch>
            <a:fillRect/>
          </a:stretch>
        </p:blipFill>
        <p:spPr>
          <a:xfrm>
            <a:off x="1087884" y="2359567"/>
            <a:ext cx="6873836" cy="586791"/>
          </a:xfrm>
          <a:prstGeom prst="rect">
            <a:avLst/>
          </a:prstGeom>
          <a:ln>
            <a:solidFill>
              <a:srgbClr val="FF0000"/>
            </a:solidFill>
          </a:ln>
        </p:spPr>
      </p:pic>
      <p:pic>
        <p:nvPicPr>
          <p:cNvPr id="7" name="Picture 6">
            <a:extLst>
              <a:ext uri="{FF2B5EF4-FFF2-40B4-BE49-F238E27FC236}">
                <a16:creationId xmlns:a16="http://schemas.microsoft.com/office/drawing/2014/main" id="{C4E20332-4788-3BE8-65B6-D5CEF1702260}"/>
              </a:ext>
            </a:extLst>
          </p:cNvPr>
          <p:cNvPicPr>
            <a:picLocks noChangeAspect="1"/>
          </p:cNvPicPr>
          <p:nvPr/>
        </p:nvPicPr>
        <p:blipFill>
          <a:blip r:embed="rId4"/>
          <a:stretch>
            <a:fillRect/>
          </a:stretch>
        </p:blipFill>
        <p:spPr>
          <a:xfrm>
            <a:off x="1087884" y="4152274"/>
            <a:ext cx="5662151" cy="403895"/>
          </a:xfrm>
          <a:prstGeom prst="rect">
            <a:avLst/>
          </a:prstGeom>
          <a:ln>
            <a:solidFill>
              <a:srgbClr val="FF0000"/>
            </a:solidFill>
          </a:ln>
        </p:spPr>
      </p:pic>
      <p:pic>
        <p:nvPicPr>
          <p:cNvPr id="9" name="Picture 8">
            <a:extLst>
              <a:ext uri="{FF2B5EF4-FFF2-40B4-BE49-F238E27FC236}">
                <a16:creationId xmlns:a16="http://schemas.microsoft.com/office/drawing/2014/main" id="{2B6072C0-572F-E171-6552-E3403A269F94}"/>
              </a:ext>
            </a:extLst>
          </p:cNvPr>
          <p:cNvPicPr>
            <a:picLocks noChangeAspect="1"/>
          </p:cNvPicPr>
          <p:nvPr/>
        </p:nvPicPr>
        <p:blipFill>
          <a:blip r:embed="rId5"/>
          <a:stretch>
            <a:fillRect/>
          </a:stretch>
        </p:blipFill>
        <p:spPr>
          <a:xfrm>
            <a:off x="1087884" y="5280823"/>
            <a:ext cx="7606893" cy="949104"/>
          </a:xfrm>
          <a:prstGeom prst="rect">
            <a:avLst/>
          </a:prstGeom>
          <a:ln>
            <a:solidFill>
              <a:srgbClr val="FF0000"/>
            </a:solidFill>
          </a:ln>
        </p:spPr>
      </p:pic>
      <p:sp>
        <p:nvSpPr>
          <p:cNvPr id="10" name="TextBox 9">
            <a:extLst>
              <a:ext uri="{FF2B5EF4-FFF2-40B4-BE49-F238E27FC236}">
                <a16:creationId xmlns:a16="http://schemas.microsoft.com/office/drawing/2014/main" id="{C3E42E19-28D9-7EEC-5F8C-99A69819DBC6}"/>
              </a:ext>
            </a:extLst>
          </p:cNvPr>
          <p:cNvSpPr txBox="1"/>
          <p:nvPr/>
        </p:nvSpPr>
        <p:spPr>
          <a:xfrm>
            <a:off x="980574" y="3744258"/>
            <a:ext cx="4027706" cy="369332"/>
          </a:xfrm>
          <a:prstGeom prst="rect">
            <a:avLst/>
          </a:prstGeom>
          <a:noFill/>
        </p:spPr>
        <p:txBody>
          <a:bodyPr wrap="none" rtlCol="0">
            <a:spAutoFit/>
          </a:bodyPr>
          <a:lstStyle/>
          <a:p>
            <a:r>
              <a:rPr lang="en-US" dirty="0"/>
              <a:t>We call this in </a:t>
            </a:r>
            <a:r>
              <a:rPr lang="en-US" dirty="0" err="1"/>
              <a:t>LagrangianPhase.FOR</a:t>
            </a:r>
            <a:endParaRPr lang="en-US" dirty="0"/>
          </a:p>
        </p:txBody>
      </p:sp>
      <p:sp>
        <p:nvSpPr>
          <p:cNvPr id="11" name="TextBox 10">
            <a:extLst>
              <a:ext uri="{FF2B5EF4-FFF2-40B4-BE49-F238E27FC236}">
                <a16:creationId xmlns:a16="http://schemas.microsoft.com/office/drawing/2014/main" id="{E1DC0342-6A4F-A69C-9C92-E3FE9B2912A6}"/>
              </a:ext>
            </a:extLst>
          </p:cNvPr>
          <p:cNvSpPr txBox="1"/>
          <p:nvPr/>
        </p:nvSpPr>
        <p:spPr>
          <a:xfrm>
            <a:off x="730415" y="4838559"/>
            <a:ext cx="8413585" cy="369332"/>
          </a:xfrm>
          <a:prstGeom prst="rect">
            <a:avLst/>
          </a:prstGeom>
          <a:noFill/>
        </p:spPr>
        <p:txBody>
          <a:bodyPr wrap="none" rtlCol="0">
            <a:spAutoFit/>
          </a:bodyPr>
          <a:lstStyle/>
          <a:p>
            <a:r>
              <a:rPr lang="en-US" dirty="0"/>
              <a:t>4) We calculate the acceleration and store it in a variable called </a:t>
            </a:r>
            <a:r>
              <a:rPr lang="en-US" dirty="0" err="1"/>
              <a:t>AccelerationSoil</a:t>
            </a:r>
            <a:r>
              <a:rPr lang="en-US" dirty="0"/>
              <a:t>:</a:t>
            </a:r>
          </a:p>
        </p:txBody>
      </p:sp>
    </p:spTree>
    <p:extLst>
      <p:ext uri="{BB962C8B-B14F-4D97-AF65-F5344CB8AC3E}">
        <p14:creationId xmlns:p14="http://schemas.microsoft.com/office/powerpoint/2010/main" val="372834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00058-A817-1964-BC7E-8CF7357EAAF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FF7BA58C-D8D1-6481-A847-3F2BBFBE0C6A}"/>
              </a:ext>
            </a:extLst>
          </p:cNvPr>
          <p:cNvSpPr>
            <a:spLocks noGrp="1"/>
          </p:cNvSpPr>
          <p:nvPr>
            <p:ph idx="1"/>
          </p:nvPr>
        </p:nvSpPr>
        <p:spPr/>
        <p:txBody>
          <a:bodyPr/>
          <a:lstStyle/>
          <a:p>
            <a:r>
              <a:rPr lang="en-US" dirty="0"/>
              <a:t>5) In the A3D, we use a momentum formulation because acceleration can be very large when the node has a small mass. The time integration scheme calculates the velocity at the material points. </a:t>
            </a:r>
          </a:p>
          <a:p>
            <a:endParaRPr lang="en-US" dirty="0"/>
          </a:p>
          <a:p>
            <a:endParaRPr lang="en-US" dirty="0"/>
          </a:p>
          <a:p>
            <a:endParaRPr lang="en-US" dirty="0"/>
          </a:p>
          <a:p>
            <a:r>
              <a:rPr lang="en-US" dirty="0"/>
              <a:t>6) We then calculate nodal momentum before we finally calculate the velocity field. </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76BA74-4BAE-6279-0FBA-53F38A49E08E}"/>
                  </a:ext>
                </a:extLst>
              </p:cNvPr>
              <p:cNvSpPr txBox="1"/>
              <p:nvPr/>
            </p:nvSpPr>
            <p:spPr>
              <a:xfrm>
                <a:off x="2864486" y="2505202"/>
                <a:ext cx="3538854" cy="8610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𝑒𝑙</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e>
                          </m:d>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sup>
                          </m:sSubSup>
                        </m:e>
                      </m:nary>
                    </m:oMath>
                  </m:oMathPara>
                </a14:m>
                <a:endParaRPr lang="en-US" dirty="0"/>
              </a:p>
            </p:txBody>
          </p:sp>
        </mc:Choice>
        <mc:Fallback xmlns="">
          <p:sp>
            <p:nvSpPr>
              <p:cNvPr id="4" name="TextBox 3">
                <a:extLst>
                  <a:ext uri="{FF2B5EF4-FFF2-40B4-BE49-F238E27FC236}">
                    <a16:creationId xmlns:a16="http://schemas.microsoft.com/office/drawing/2014/main" id="{6376BA74-4BAE-6279-0FBA-53F38A49E08E}"/>
                  </a:ext>
                </a:extLst>
              </p:cNvPr>
              <p:cNvSpPr txBox="1">
                <a:spLocks noRot="1" noChangeAspect="1" noMove="1" noResize="1" noEditPoints="1" noAdjustHandles="1" noChangeArrowheads="1" noChangeShapeType="1" noTextEdit="1"/>
              </p:cNvSpPr>
              <p:nvPr/>
            </p:nvSpPr>
            <p:spPr>
              <a:xfrm>
                <a:off x="2864486" y="2505202"/>
                <a:ext cx="3538854" cy="86100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A38DD1C-84E2-E3FD-1005-4834D180455C}"/>
                  </a:ext>
                </a:extLst>
              </p:cNvPr>
              <p:cNvSpPr txBox="1"/>
              <p:nvPr/>
            </p:nvSpPr>
            <p:spPr>
              <a:xfrm>
                <a:off x="2669166" y="4143719"/>
                <a:ext cx="3762568" cy="8620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𝑒</m:t>
                          </m:r>
                          <m:r>
                            <a:rPr lang="en-US" b="0" i="1" smtClean="0">
                              <a:latin typeface="Cambria Math" panose="02040503050406030204" pitchFamily="18" charset="0"/>
                            </a:rPr>
                            <m:t>𝑙</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𝑒𝑙</m:t>
                              </m:r>
                              <m:r>
                                <a:rPr lang="en-US" b="0" i="1" smtClean="0">
                                  <a:latin typeface="Cambria Math" panose="02040503050406030204" pitchFamily="18" charset="0"/>
                                </a:rPr>
                                <m:t>,</m:t>
                              </m:r>
                              <m:r>
                                <a:rPr lang="en-US" b="0" i="1" smtClean="0">
                                  <a:latin typeface="Cambria Math" panose="02040503050406030204" pitchFamily="18" charset="0"/>
                                </a:rPr>
                                <m:t>𝑖</m:t>
                              </m:r>
                            </m:sub>
                          </m:sSub>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𝑀</m:t>
                              </m:r>
                              <m:r>
                                <a:rPr lang="en-US" b="0" i="1" smtClean="0">
                                  <a:latin typeface="Cambria Math" panose="02040503050406030204" pitchFamily="18" charset="0"/>
                                </a:rPr>
                                <m:t>𝑃</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𝑀𝑃</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𝑀𝑃</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e>
                              </m:d>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 </m:t>
                                      </m:r>
                                      <m:r>
                                        <a:rPr lang="en-US" b="0" i="1" smtClean="0">
                                          <a:latin typeface="Cambria Math" panose="02040503050406030204" pitchFamily="18" charset="0"/>
                                        </a:rPr>
                                        <m:t>𝑣</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e>
                          </m:nary>
                        </m:e>
                      </m:nary>
                    </m:oMath>
                  </m:oMathPara>
                </a14:m>
                <a:endParaRPr lang="en-US" dirty="0"/>
              </a:p>
            </p:txBody>
          </p:sp>
        </mc:Choice>
        <mc:Fallback xmlns="">
          <p:sp>
            <p:nvSpPr>
              <p:cNvPr id="5" name="TextBox 4">
                <a:extLst>
                  <a:ext uri="{FF2B5EF4-FFF2-40B4-BE49-F238E27FC236}">
                    <a16:creationId xmlns:a16="http://schemas.microsoft.com/office/drawing/2014/main" id="{FA38DD1C-84E2-E3FD-1005-4834D180455C}"/>
                  </a:ext>
                </a:extLst>
              </p:cNvPr>
              <p:cNvSpPr txBox="1">
                <a:spLocks noRot="1" noChangeAspect="1" noMove="1" noResize="1" noEditPoints="1" noAdjustHandles="1" noChangeArrowheads="1" noChangeShapeType="1" noTextEdit="1"/>
              </p:cNvSpPr>
              <p:nvPr/>
            </p:nvSpPr>
            <p:spPr>
              <a:xfrm>
                <a:off x="2669166" y="4143719"/>
                <a:ext cx="3762568" cy="862031"/>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509467B-719E-D559-8A5A-F61AC14FA1F4}"/>
              </a:ext>
            </a:extLst>
          </p:cNvPr>
          <p:cNvCxnSpPr>
            <a:cxnSpLocks/>
          </p:cNvCxnSpPr>
          <p:nvPr/>
        </p:nvCxnSpPr>
        <p:spPr>
          <a:xfrm>
            <a:off x="3370597" y="3174167"/>
            <a:ext cx="2416592" cy="1214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2A6F75-D36E-D122-9314-F2550CF7A107}"/>
                  </a:ext>
                </a:extLst>
              </p:cNvPr>
              <p:cNvSpPr txBox="1"/>
              <p:nvPr/>
            </p:nvSpPr>
            <p:spPr>
              <a:xfrm>
                <a:off x="3123564" y="5359916"/>
                <a:ext cx="1510349" cy="763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𝑖</m:t>
                              </m:r>
                            </m:sub>
                            <m:sup>
                              <m:r>
                                <a:rPr lang="en-US" b="0" i="1" smtClean="0">
                                  <a:latin typeface="Cambria Math" panose="02040503050406030204" pitchFamily="18" charset="0"/>
                                </a:rPr>
                                <m:t>𝑘</m:t>
                              </m:r>
                            </m:sup>
                          </m:sSubSup>
                        </m:den>
                      </m:f>
                    </m:oMath>
                  </m:oMathPara>
                </a14:m>
                <a:endParaRPr lang="en-US" dirty="0"/>
              </a:p>
            </p:txBody>
          </p:sp>
        </mc:Choice>
        <mc:Fallback xmlns="">
          <p:sp>
            <p:nvSpPr>
              <p:cNvPr id="10" name="TextBox 9">
                <a:extLst>
                  <a:ext uri="{FF2B5EF4-FFF2-40B4-BE49-F238E27FC236}">
                    <a16:creationId xmlns:a16="http://schemas.microsoft.com/office/drawing/2014/main" id="{792A6F75-D36E-D122-9314-F2550CF7A107}"/>
                  </a:ext>
                </a:extLst>
              </p:cNvPr>
              <p:cNvSpPr txBox="1">
                <a:spLocks noRot="1" noChangeAspect="1" noMove="1" noResize="1" noEditPoints="1" noAdjustHandles="1" noChangeArrowheads="1" noChangeShapeType="1" noTextEdit="1"/>
              </p:cNvSpPr>
              <p:nvPr/>
            </p:nvSpPr>
            <p:spPr>
              <a:xfrm>
                <a:off x="3123564" y="5359916"/>
                <a:ext cx="1510349" cy="763542"/>
              </a:xfrm>
              <a:prstGeom prst="rect">
                <a:avLst/>
              </a:prstGeom>
              <a:blipFill>
                <a:blip r:embed="rId4"/>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165C129-46A9-7179-F6CA-72ED93036367}"/>
              </a:ext>
            </a:extLst>
          </p:cNvPr>
          <p:cNvCxnSpPr>
            <a:cxnSpLocks/>
          </p:cNvCxnSpPr>
          <p:nvPr/>
        </p:nvCxnSpPr>
        <p:spPr>
          <a:xfrm>
            <a:off x="3001879" y="4812684"/>
            <a:ext cx="1088858" cy="5472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971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B5D65-3955-C8DA-192A-9E0B4663F953}"/>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508A7AFC-469E-4A07-0CCC-43BAB188F75B}"/>
              </a:ext>
            </a:extLst>
          </p:cNvPr>
          <p:cNvSpPr>
            <a:spLocks noGrp="1"/>
          </p:cNvSpPr>
          <p:nvPr>
            <p:ph idx="1"/>
          </p:nvPr>
        </p:nvSpPr>
        <p:spPr>
          <a:xfrm>
            <a:off x="696913" y="1171575"/>
            <a:ext cx="7874000" cy="4300538"/>
          </a:xfrm>
        </p:spPr>
        <p:txBody>
          <a:bodyPr/>
          <a:lstStyle/>
          <a:p>
            <a:r>
              <a:rPr lang="en-US" dirty="0"/>
              <a:t>We update particle velocity in </a:t>
            </a:r>
            <a:r>
              <a:rPr lang="en-US" dirty="0" err="1"/>
              <a:t>DYNConvectivePhase</a:t>
            </a:r>
            <a:r>
              <a:rPr lang="en-US" dirty="0"/>
              <a:t>() subroutine. </a:t>
            </a:r>
          </a:p>
          <a:p>
            <a:endParaRPr lang="en-US" dirty="0"/>
          </a:p>
          <a:p>
            <a:endParaRPr lang="en-US" dirty="0"/>
          </a:p>
          <a:p>
            <a:endParaRPr lang="en-US" dirty="0"/>
          </a:p>
          <a:p>
            <a:endParaRPr lang="en-US" dirty="0"/>
          </a:p>
          <a:p>
            <a:endParaRPr lang="en-US" dirty="0"/>
          </a:p>
          <a:p>
            <a:endParaRPr lang="en-US" dirty="0"/>
          </a:p>
          <a:p>
            <a:endParaRPr lang="en-US" dirty="0"/>
          </a:p>
          <a:p>
            <a:r>
              <a:rPr lang="en-US" dirty="0"/>
              <a:t>We calculate nodal velocity in </a:t>
            </a:r>
            <a:r>
              <a:rPr lang="en-US" dirty="0" err="1"/>
              <a:t>DYNConvectivePhase</a:t>
            </a:r>
            <a:r>
              <a:rPr lang="en-US" dirty="0"/>
              <a:t>() subroutine. </a:t>
            </a:r>
          </a:p>
          <a:p>
            <a:endParaRPr lang="en-US" dirty="0"/>
          </a:p>
        </p:txBody>
      </p:sp>
      <p:pic>
        <p:nvPicPr>
          <p:cNvPr id="5" name="Picture 4">
            <a:extLst>
              <a:ext uri="{FF2B5EF4-FFF2-40B4-BE49-F238E27FC236}">
                <a16:creationId xmlns:a16="http://schemas.microsoft.com/office/drawing/2014/main" id="{4018EBF4-1D89-40DB-BB99-8EF2EE4637A2}"/>
              </a:ext>
            </a:extLst>
          </p:cNvPr>
          <p:cNvPicPr>
            <a:picLocks noChangeAspect="1"/>
          </p:cNvPicPr>
          <p:nvPr/>
        </p:nvPicPr>
        <p:blipFill rotWithShape="1">
          <a:blip r:embed="rId2"/>
          <a:srcRect t="14020" b="-1"/>
          <a:stretch/>
        </p:blipFill>
        <p:spPr>
          <a:xfrm>
            <a:off x="797885" y="1696450"/>
            <a:ext cx="7148179" cy="144152"/>
          </a:xfrm>
          <a:prstGeom prst="rect">
            <a:avLst/>
          </a:prstGeom>
          <a:ln>
            <a:solidFill>
              <a:srgbClr val="FF0000"/>
            </a:solidFill>
          </a:ln>
        </p:spPr>
      </p:pic>
      <p:pic>
        <p:nvPicPr>
          <p:cNvPr id="7" name="Picture 6">
            <a:extLst>
              <a:ext uri="{FF2B5EF4-FFF2-40B4-BE49-F238E27FC236}">
                <a16:creationId xmlns:a16="http://schemas.microsoft.com/office/drawing/2014/main" id="{CED83548-0F68-9686-78F5-618339B28060}"/>
              </a:ext>
            </a:extLst>
          </p:cNvPr>
          <p:cNvPicPr>
            <a:picLocks noChangeAspect="1"/>
          </p:cNvPicPr>
          <p:nvPr/>
        </p:nvPicPr>
        <p:blipFill rotWithShape="1">
          <a:blip r:embed="rId3"/>
          <a:srcRect t="2076"/>
          <a:stretch/>
        </p:blipFill>
        <p:spPr>
          <a:xfrm>
            <a:off x="797885" y="1927226"/>
            <a:ext cx="7148179" cy="2001432"/>
          </a:xfrm>
          <a:prstGeom prst="rect">
            <a:avLst/>
          </a:prstGeom>
          <a:ln>
            <a:solidFill>
              <a:srgbClr val="FF0000"/>
            </a:solidFill>
          </a:ln>
        </p:spPr>
      </p:pic>
      <p:pic>
        <p:nvPicPr>
          <p:cNvPr id="9" name="Picture 8">
            <a:extLst>
              <a:ext uri="{FF2B5EF4-FFF2-40B4-BE49-F238E27FC236}">
                <a16:creationId xmlns:a16="http://schemas.microsoft.com/office/drawing/2014/main" id="{5FF621F2-E34E-C2ED-4A90-5CA75827A184}"/>
              </a:ext>
            </a:extLst>
          </p:cNvPr>
          <p:cNvPicPr>
            <a:picLocks noChangeAspect="1"/>
          </p:cNvPicPr>
          <p:nvPr/>
        </p:nvPicPr>
        <p:blipFill rotWithShape="1">
          <a:blip r:embed="rId4"/>
          <a:srcRect l="1082" t="3314"/>
          <a:stretch/>
        </p:blipFill>
        <p:spPr>
          <a:xfrm>
            <a:off x="797885" y="4484687"/>
            <a:ext cx="5864746" cy="154730"/>
          </a:xfrm>
          <a:prstGeom prst="rect">
            <a:avLst/>
          </a:prstGeom>
          <a:ln>
            <a:solidFill>
              <a:srgbClr val="FF0000"/>
            </a:solidFill>
          </a:ln>
        </p:spPr>
      </p:pic>
      <p:pic>
        <p:nvPicPr>
          <p:cNvPr id="11" name="Picture 10">
            <a:extLst>
              <a:ext uri="{FF2B5EF4-FFF2-40B4-BE49-F238E27FC236}">
                <a16:creationId xmlns:a16="http://schemas.microsoft.com/office/drawing/2014/main" id="{8934682D-2931-C7FC-ED7E-9F0573455828}"/>
              </a:ext>
            </a:extLst>
          </p:cNvPr>
          <p:cNvPicPr>
            <a:picLocks noChangeAspect="1"/>
          </p:cNvPicPr>
          <p:nvPr/>
        </p:nvPicPr>
        <p:blipFill rotWithShape="1">
          <a:blip r:embed="rId5"/>
          <a:srcRect t="3443" r="2164" b="3742"/>
          <a:stretch/>
        </p:blipFill>
        <p:spPr>
          <a:xfrm>
            <a:off x="797885" y="4740725"/>
            <a:ext cx="6396665" cy="1644061"/>
          </a:xfrm>
          <a:prstGeom prst="rect">
            <a:avLst/>
          </a:prstGeom>
          <a:ln>
            <a:solidFill>
              <a:srgbClr val="FF0000"/>
            </a:solidFill>
          </a:ln>
        </p:spPr>
      </p:pic>
    </p:spTree>
    <p:extLst>
      <p:ext uri="{BB962C8B-B14F-4D97-AF65-F5344CB8AC3E}">
        <p14:creationId xmlns:p14="http://schemas.microsoft.com/office/powerpoint/2010/main" val="350961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672B-9B8F-D950-0D4C-6A25B4B56004}"/>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BD0B78D9-170B-C486-63C6-7953154BD7F2}"/>
              </a:ext>
            </a:extLst>
          </p:cNvPr>
          <p:cNvSpPr>
            <a:spLocks noGrp="1"/>
          </p:cNvSpPr>
          <p:nvPr>
            <p:ph idx="1"/>
          </p:nvPr>
        </p:nvSpPr>
        <p:spPr/>
        <p:txBody>
          <a:bodyPr/>
          <a:lstStyle/>
          <a:p>
            <a:r>
              <a:rPr lang="en-US" dirty="0"/>
              <a:t>7) We calculate the nodal incremental displacement as follows:</a:t>
            </a:r>
          </a:p>
          <a:p>
            <a:endParaRPr lang="en-US" dirty="0"/>
          </a:p>
          <a:p>
            <a:r>
              <a:rPr lang="en-US" dirty="0"/>
              <a:t>This is calculated in </a:t>
            </a:r>
            <a:r>
              <a:rPr lang="en-US" dirty="0" err="1"/>
              <a:t>DYNConvectivePhase</a:t>
            </a:r>
            <a:r>
              <a:rPr lang="en-US" dirty="0"/>
              <a:t>() subroutine. </a:t>
            </a:r>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390742-A6B3-A1FB-8BC5-0132FDF740F5}"/>
                  </a:ext>
                </a:extLst>
              </p:cNvPr>
              <p:cNvSpPr txBox="1"/>
              <p:nvPr/>
            </p:nvSpPr>
            <p:spPr>
              <a:xfrm>
                <a:off x="3429000" y="1797050"/>
                <a:ext cx="192495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oMath>
                  </m:oMathPara>
                </a14:m>
                <a:endParaRPr lang="en-US" i="1" dirty="0"/>
              </a:p>
            </p:txBody>
          </p:sp>
        </mc:Choice>
        <mc:Fallback xmlns="">
          <p:sp>
            <p:nvSpPr>
              <p:cNvPr id="4" name="TextBox 3">
                <a:extLst>
                  <a:ext uri="{FF2B5EF4-FFF2-40B4-BE49-F238E27FC236}">
                    <a16:creationId xmlns:a16="http://schemas.microsoft.com/office/drawing/2014/main" id="{A3390742-A6B3-A1FB-8BC5-0132FDF740F5}"/>
                  </a:ext>
                </a:extLst>
              </p:cNvPr>
              <p:cNvSpPr txBox="1">
                <a:spLocks noRot="1" noChangeAspect="1" noMove="1" noResize="1" noEditPoints="1" noAdjustHandles="1" noChangeArrowheads="1" noChangeShapeType="1" noTextEdit="1"/>
              </p:cNvSpPr>
              <p:nvPr/>
            </p:nvSpPr>
            <p:spPr>
              <a:xfrm>
                <a:off x="3429000" y="1797050"/>
                <a:ext cx="1924951" cy="391582"/>
              </a:xfrm>
              <a:prstGeom prst="rect">
                <a:avLst/>
              </a:prstGeom>
              <a:blipFill>
                <a:blip r:embed="rId2"/>
                <a:stretch>
                  <a:fillRect t="-15625" b="-468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3BFF096-3C51-CD77-7DB9-51D670290680}"/>
              </a:ext>
            </a:extLst>
          </p:cNvPr>
          <p:cNvPicPr>
            <a:picLocks noChangeAspect="1"/>
          </p:cNvPicPr>
          <p:nvPr/>
        </p:nvPicPr>
        <p:blipFill>
          <a:blip r:embed="rId3"/>
          <a:stretch>
            <a:fillRect/>
          </a:stretch>
        </p:blipFill>
        <p:spPr>
          <a:xfrm>
            <a:off x="696913" y="2660640"/>
            <a:ext cx="5997460" cy="228620"/>
          </a:xfrm>
          <a:prstGeom prst="rect">
            <a:avLst/>
          </a:prstGeom>
          <a:ln>
            <a:solidFill>
              <a:srgbClr val="FF0000"/>
            </a:solidFill>
          </a:ln>
        </p:spPr>
      </p:pic>
      <p:pic>
        <p:nvPicPr>
          <p:cNvPr id="8" name="Picture 7">
            <a:extLst>
              <a:ext uri="{FF2B5EF4-FFF2-40B4-BE49-F238E27FC236}">
                <a16:creationId xmlns:a16="http://schemas.microsoft.com/office/drawing/2014/main" id="{1FE4FCE3-94D2-7DE6-2079-8FE9DDEEE5EE}"/>
              </a:ext>
            </a:extLst>
          </p:cNvPr>
          <p:cNvPicPr>
            <a:picLocks noChangeAspect="1"/>
          </p:cNvPicPr>
          <p:nvPr/>
        </p:nvPicPr>
        <p:blipFill>
          <a:blip r:embed="rId4"/>
          <a:stretch>
            <a:fillRect/>
          </a:stretch>
        </p:blipFill>
        <p:spPr>
          <a:xfrm>
            <a:off x="696913" y="3019300"/>
            <a:ext cx="6680263" cy="3450309"/>
          </a:xfrm>
          <a:prstGeom prst="rect">
            <a:avLst/>
          </a:prstGeom>
          <a:ln>
            <a:solidFill>
              <a:srgbClr val="FF0000"/>
            </a:solidFill>
          </a:ln>
        </p:spPr>
      </p:pic>
    </p:spTree>
    <p:extLst>
      <p:ext uri="{BB962C8B-B14F-4D97-AF65-F5344CB8AC3E}">
        <p14:creationId xmlns:p14="http://schemas.microsoft.com/office/powerpoint/2010/main" val="3924004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1EDD-8BC7-2062-CC39-6B1B03253CF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21D1A98C-18D3-5CA2-20C6-9B96F4650BC9}"/>
              </a:ext>
            </a:extLst>
          </p:cNvPr>
          <p:cNvSpPr>
            <a:spLocks noGrp="1"/>
          </p:cNvSpPr>
          <p:nvPr>
            <p:ph idx="1"/>
          </p:nvPr>
        </p:nvSpPr>
        <p:spPr>
          <a:xfrm>
            <a:off x="696913" y="1977062"/>
            <a:ext cx="7874000" cy="734105"/>
          </a:xfrm>
        </p:spPr>
        <p:txBody>
          <a:bodyPr/>
          <a:lstStyle/>
          <a:p>
            <a:r>
              <a:rPr lang="en-US" dirty="0"/>
              <a:t>8) Using the incremental displacement field of an element, we can calculate strain of each material point:</a:t>
            </a:r>
          </a:p>
          <a:p>
            <a:endParaRPr lang="en-US" dirty="0"/>
          </a:p>
          <a:p>
            <a:endParaRPr lang="en-US" dirty="0"/>
          </a:p>
        </p:txBody>
      </p:sp>
      <p:pic>
        <p:nvPicPr>
          <p:cNvPr id="5" name="Picture 4">
            <a:extLst>
              <a:ext uri="{FF2B5EF4-FFF2-40B4-BE49-F238E27FC236}">
                <a16:creationId xmlns:a16="http://schemas.microsoft.com/office/drawing/2014/main" id="{DD01983D-3A08-C6BF-6133-48FDC0CA5DC3}"/>
              </a:ext>
            </a:extLst>
          </p:cNvPr>
          <p:cNvPicPr>
            <a:picLocks noChangeAspect="1"/>
          </p:cNvPicPr>
          <p:nvPr/>
        </p:nvPicPr>
        <p:blipFill>
          <a:blip r:embed="rId2"/>
          <a:stretch>
            <a:fillRect/>
          </a:stretch>
        </p:blipFill>
        <p:spPr>
          <a:xfrm>
            <a:off x="340417" y="1589436"/>
            <a:ext cx="6538527" cy="213378"/>
          </a:xfrm>
          <a:prstGeom prst="rect">
            <a:avLst/>
          </a:prstGeom>
          <a:ln>
            <a:solidFill>
              <a:srgbClr val="FF0000"/>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C80325-895F-A978-6B3D-4A33358198F8}"/>
                  </a:ext>
                </a:extLst>
              </p:cNvPr>
              <p:cNvSpPr txBox="1"/>
              <p:nvPr/>
            </p:nvSpPr>
            <p:spPr>
              <a:xfrm>
                <a:off x="1542144" y="3040865"/>
                <a:ext cx="2463175" cy="432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r>
                        <a:rPr lang="en-US" b="0" i="1" smtClean="0">
                          <a:latin typeface="Cambria Math" panose="02040503050406030204" pitchFamily="18" charset="0"/>
                        </a:rPr>
                        <m:t>𝐵</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e>
                      </m:d>
                      <m:r>
                        <a:rPr lang="en-US" b="0" i="1" smtClean="0">
                          <a:latin typeface="Cambria Math" panose="02040503050406030204" pitchFamily="18" charset="0"/>
                        </a:rPr>
                        <m:t> </m:t>
                      </m:r>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oMath>
                  </m:oMathPara>
                </a14:m>
                <a:endParaRPr lang="en-US" b="0" dirty="0"/>
              </a:p>
            </p:txBody>
          </p:sp>
        </mc:Choice>
        <mc:Fallback xmlns="">
          <p:sp>
            <p:nvSpPr>
              <p:cNvPr id="6" name="TextBox 5">
                <a:extLst>
                  <a:ext uri="{FF2B5EF4-FFF2-40B4-BE49-F238E27FC236}">
                    <a16:creationId xmlns:a16="http://schemas.microsoft.com/office/drawing/2014/main" id="{F7C80325-895F-A978-6B3D-4A33358198F8}"/>
                  </a:ext>
                </a:extLst>
              </p:cNvPr>
              <p:cNvSpPr txBox="1">
                <a:spLocks noRot="1" noChangeAspect="1" noMove="1" noResize="1" noEditPoints="1" noAdjustHandles="1" noChangeArrowheads="1" noChangeShapeType="1" noTextEdit="1"/>
              </p:cNvSpPr>
              <p:nvPr/>
            </p:nvSpPr>
            <p:spPr>
              <a:xfrm>
                <a:off x="1542144" y="3040865"/>
                <a:ext cx="2463175" cy="432554"/>
              </a:xfrm>
              <a:prstGeom prst="rect">
                <a:avLst/>
              </a:prstGeom>
              <a:blipFill>
                <a:blip r:embed="rId3"/>
                <a:stretch>
                  <a:fillRect t="-19718" b="-704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C7A301B-E16D-8ECF-EDCD-2736AB8174A5}"/>
              </a:ext>
            </a:extLst>
          </p:cNvPr>
          <p:cNvPicPr>
            <a:picLocks noChangeAspect="1"/>
          </p:cNvPicPr>
          <p:nvPr/>
        </p:nvPicPr>
        <p:blipFill>
          <a:blip r:embed="rId4"/>
          <a:stretch>
            <a:fillRect/>
          </a:stretch>
        </p:blipFill>
        <p:spPr>
          <a:xfrm>
            <a:off x="246678" y="4100471"/>
            <a:ext cx="5585944" cy="1272650"/>
          </a:xfrm>
          <a:prstGeom prst="rect">
            <a:avLst/>
          </a:prstGeom>
          <a:ln>
            <a:solidFill>
              <a:srgbClr val="FF0000"/>
            </a:solidFill>
          </a:ln>
        </p:spPr>
      </p:pic>
      <p:pic>
        <p:nvPicPr>
          <p:cNvPr id="10" name="Picture 9">
            <a:extLst>
              <a:ext uri="{FF2B5EF4-FFF2-40B4-BE49-F238E27FC236}">
                <a16:creationId xmlns:a16="http://schemas.microsoft.com/office/drawing/2014/main" id="{F3327551-0211-3768-C1FB-49F400A195D7}"/>
              </a:ext>
            </a:extLst>
          </p:cNvPr>
          <p:cNvPicPr>
            <a:picLocks noChangeAspect="1"/>
          </p:cNvPicPr>
          <p:nvPr/>
        </p:nvPicPr>
        <p:blipFill>
          <a:blip r:embed="rId5"/>
          <a:stretch>
            <a:fillRect/>
          </a:stretch>
        </p:blipFill>
        <p:spPr>
          <a:xfrm>
            <a:off x="246678" y="5539890"/>
            <a:ext cx="6035563" cy="990686"/>
          </a:xfrm>
          <a:prstGeom prst="rect">
            <a:avLst/>
          </a:prstGeom>
          <a:ln>
            <a:solidFill>
              <a:srgbClr val="FF0000"/>
            </a:solidFill>
          </a:ln>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C169F7E-9B1C-A06B-5228-2C18FEB3C7A3}"/>
                  </a:ext>
                </a:extLst>
              </p:cNvPr>
              <p:cNvSpPr txBox="1"/>
              <p:nvPr/>
            </p:nvSpPr>
            <p:spPr>
              <a:xfrm>
                <a:off x="4466296" y="2573230"/>
                <a:ext cx="1618200" cy="5013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Δ</m:t>
                          </m:r>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𝜀</m:t>
                              </m:r>
                            </m:e>
                          </m:acc>
                        </m:e>
                        <m:sub>
                          <m:r>
                            <a:rPr lang="en-US" sz="1400" b="0" i="1" smtClean="0">
                              <a:latin typeface="Cambria Math" panose="02040503050406030204" pitchFamily="18" charset="0"/>
                            </a:rPr>
                            <m:t>𝑀𝑃</m:t>
                          </m:r>
                          <m:r>
                            <a:rPr lang="en-US" sz="1400" b="0" i="1" smtClean="0">
                              <a:latin typeface="Cambria Math" panose="02040503050406030204" pitchFamily="18" charset="0"/>
                            </a:rPr>
                            <m:t>,</m:t>
                          </m:r>
                          <m:r>
                            <a:rPr lang="en-US" sz="1400" b="0" i="1" smtClean="0">
                              <a:latin typeface="Cambria Math" panose="02040503050406030204" pitchFamily="18" charset="0"/>
                            </a:rPr>
                            <m:t>𝑥𝑥</m:t>
                          </m:r>
                        </m:sub>
                        <m:sup>
                          <m:r>
                            <a:rPr lang="en-US" sz="1400" b="0" i="1" smtClean="0">
                              <a:latin typeface="Cambria Math" panose="02040503050406030204" pitchFamily="18" charset="0"/>
                            </a:rPr>
                            <m:t>𝑘</m:t>
                          </m:r>
                          <m:r>
                            <a:rPr lang="en-US" sz="1400" b="0" i="1" smtClean="0">
                              <a:latin typeface="Cambria Math" panose="02040503050406030204" pitchFamily="18" charset="0"/>
                            </a:rPr>
                            <m:t>+1</m:t>
                          </m:r>
                        </m:sup>
                      </m:sSubSup>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𝑑𝑁</m:t>
                          </m:r>
                        </m:num>
                        <m:den>
                          <m:r>
                            <a:rPr lang="en-US" sz="1400" b="0" i="1" smtClean="0">
                              <a:latin typeface="Cambria Math" panose="02040503050406030204" pitchFamily="18" charset="0"/>
                            </a:rPr>
                            <m:t>𝑑𝑥</m:t>
                          </m:r>
                        </m:den>
                      </m:f>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Δ</m:t>
                          </m:r>
                          <m:r>
                            <a:rPr lang="en-US" sz="1400" b="0" i="1" smtClean="0">
                              <a:latin typeface="Cambria Math" panose="02040503050406030204" pitchFamily="18" charset="0"/>
                            </a:rPr>
                            <m:t>𝑢</m:t>
                          </m:r>
                        </m:e>
                        <m:sub>
                          <m:r>
                            <a:rPr lang="en-US" sz="1400" b="0" i="1" smtClean="0">
                              <a:latin typeface="Cambria Math" panose="02040503050406030204" pitchFamily="18" charset="0"/>
                            </a:rPr>
                            <m:t>𝑥</m:t>
                          </m:r>
                        </m:sub>
                      </m:sSub>
                    </m:oMath>
                  </m:oMathPara>
                </a14:m>
                <a:endParaRPr lang="en-US" sz="1400" dirty="0"/>
              </a:p>
            </p:txBody>
          </p:sp>
        </mc:Choice>
        <mc:Fallback xmlns="">
          <p:sp>
            <p:nvSpPr>
              <p:cNvPr id="11" name="TextBox 10">
                <a:extLst>
                  <a:ext uri="{FF2B5EF4-FFF2-40B4-BE49-F238E27FC236}">
                    <a16:creationId xmlns:a16="http://schemas.microsoft.com/office/drawing/2014/main" id="{5C169F7E-9B1C-A06B-5228-2C18FEB3C7A3}"/>
                  </a:ext>
                </a:extLst>
              </p:cNvPr>
              <p:cNvSpPr txBox="1">
                <a:spLocks noRot="1" noChangeAspect="1" noMove="1" noResize="1" noEditPoints="1" noAdjustHandles="1" noChangeArrowheads="1" noChangeShapeType="1" noTextEdit="1"/>
              </p:cNvSpPr>
              <p:nvPr/>
            </p:nvSpPr>
            <p:spPr>
              <a:xfrm>
                <a:off x="4466296" y="2573230"/>
                <a:ext cx="1618200" cy="501356"/>
              </a:xfrm>
              <a:prstGeom prst="rect">
                <a:avLst/>
              </a:prstGeom>
              <a:blipFill>
                <a:blip r:embed="rId6"/>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77D5DE-24BA-88E7-B3DB-643056D5DB06}"/>
                  </a:ext>
                </a:extLst>
              </p:cNvPr>
              <p:cNvSpPr txBox="1"/>
              <p:nvPr/>
            </p:nvSpPr>
            <p:spPr>
              <a:xfrm>
                <a:off x="4466296" y="3009760"/>
                <a:ext cx="1636794" cy="538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Δ</m:t>
                          </m:r>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𝜀</m:t>
                              </m:r>
                            </m:e>
                          </m:acc>
                        </m:e>
                        <m:sub>
                          <m:r>
                            <a:rPr lang="en-US" sz="1400" b="0" i="1" smtClean="0">
                              <a:latin typeface="Cambria Math" panose="02040503050406030204" pitchFamily="18" charset="0"/>
                            </a:rPr>
                            <m:t>𝑀𝑃</m:t>
                          </m:r>
                          <m:r>
                            <a:rPr lang="en-US" sz="1400" b="0" i="1" smtClean="0">
                              <a:latin typeface="Cambria Math" panose="02040503050406030204" pitchFamily="18" charset="0"/>
                            </a:rPr>
                            <m:t>,</m:t>
                          </m:r>
                          <m:r>
                            <a:rPr lang="en-US" sz="1400" b="0" i="1" smtClean="0">
                              <a:latin typeface="Cambria Math" panose="02040503050406030204" pitchFamily="18" charset="0"/>
                            </a:rPr>
                            <m:t>𝑦𝑦</m:t>
                          </m:r>
                        </m:sub>
                        <m:sup>
                          <m:r>
                            <a:rPr lang="en-US" sz="1400" b="0" i="1" smtClean="0">
                              <a:latin typeface="Cambria Math" panose="02040503050406030204" pitchFamily="18" charset="0"/>
                            </a:rPr>
                            <m:t>𝑘</m:t>
                          </m:r>
                          <m:r>
                            <a:rPr lang="en-US" sz="1400" b="0" i="1" smtClean="0">
                              <a:latin typeface="Cambria Math" panose="02040503050406030204" pitchFamily="18" charset="0"/>
                            </a:rPr>
                            <m:t>+1</m:t>
                          </m:r>
                        </m:sup>
                      </m:sSubSup>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𝑑𝑁</m:t>
                          </m:r>
                        </m:num>
                        <m:den>
                          <m:r>
                            <a:rPr lang="en-US" sz="1400" b="0" i="1" smtClean="0">
                              <a:latin typeface="Cambria Math" panose="02040503050406030204" pitchFamily="18" charset="0"/>
                            </a:rPr>
                            <m:t>𝑑𝑦</m:t>
                          </m:r>
                        </m:den>
                      </m:f>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Δ</m:t>
                          </m:r>
                          <m:r>
                            <a:rPr lang="en-US" sz="1400" b="0" i="1" smtClean="0">
                              <a:latin typeface="Cambria Math" panose="02040503050406030204" pitchFamily="18" charset="0"/>
                            </a:rPr>
                            <m:t>𝑢</m:t>
                          </m:r>
                        </m:e>
                        <m:sub>
                          <m:r>
                            <a:rPr lang="en-US" sz="1400" b="0" i="1" smtClean="0">
                              <a:latin typeface="Cambria Math" panose="02040503050406030204" pitchFamily="18" charset="0"/>
                            </a:rPr>
                            <m:t>𝑦</m:t>
                          </m:r>
                        </m:sub>
                      </m:sSub>
                    </m:oMath>
                  </m:oMathPara>
                </a14:m>
                <a:endParaRPr lang="en-US" sz="1400" dirty="0"/>
              </a:p>
            </p:txBody>
          </p:sp>
        </mc:Choice>
        <mc:Fallback xmlns="">
          <p:sp>
            <p:nvSpPr>
              <p:cNvPr id="12" name="TextBox 11">
                <a:extLst>
                  <a:ext uri="{FF2B5EF4-FFF2-40B4-BE49-F238E27FC236}">
                    <a16:creationId xmlns:a16="http://schemas.microsoft.com/office/drawing/2014/main" id="{1177D5DE-24BA-88E7-B3DB-643056D5DB06}"/>
                  </a:ext>
                </a:extLst>
              </p:cNvPr>
              <p:cNvSpPr txBox="1">
                <a:spLocks noRot="1" noChangeAspect="1" noMove="1" noResize="1" noEditPoints="1" noAdjustHandles="1" noChangeArrowheads="1" noChangeShapeType="1" noTextEdit="1"/>
              </p:cNvSpPr>
              <p:nvPr/>
            </p:nvSpPr>
            <p:spPr>
              <a:xfrm>
                <a:off x="4466296" y="3009760"/>
                <a:ext cx="1636794" cy="538161"/>
              </a:xfrm>
              <a:prstGeom prst="rect">
                <a:avLst/>
              </a:prstGeom>
              <a:blipFill>
                <a:blip r:embed="rId7"/>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325C09-5721-49AD-B5F4-96EE5BFAA5F2}"/>
                  </a:ext>
                </a:extLst>
              </p:cNvPr>
              <p:cNvSpPr txBox="1"/>
              <p:nvPr/>
            </p:nvSpPr>
            <p:spPr>
              <a:xfrm>
                <a:off x="4466296" y="3454901"/>
                <a:ext cx="2412648" cy="538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Δ</m:t>
                          </m:r>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𝜀</m:t>
                              </m:r>
                            </m:e>
                          </m:acc>
                        </m:e>
                        <m:sub>
                          <m:r>
                            <a:rPr lang="en-US" sz="1400" b="0" i="1" smtClean="0">
                              <a:latin typeface="Cambria Math" panose="02040503050406030204" pitchFamily="18" charset="0"/>
                            </a:rPr>
                            <m:t>𝑀𝑃</m:t>
                          </m:r>
                          <m:r>
                            <a:rPr lang="en-US" sz="1400" b="0" i="1" smtClean="0">
                              <a:latin typeface="Cambria Math" panose="02040503050406030204" pitchFamily="18" charset="0"/>
                            </a:rPr>
                            <m:t>,</m:t>
                          </m:r>
                          <m:r>
                            <a:rPr lang="en-US" sz="1400" b="0" i="1" smtClean="0">
                              <a:latin typeface="Cambria Math" panose="02040503050406030204" pitchFamily="18" charset="0"/>
                            </a:rPr>
                            <m:t>𝑥𝑦</m:t>
                          </m:r>
                        </m:sub>
                        <m:sup>
                          <m:r>
                            <a:rPr lang="en-US" sz="1400" b="0" i="1" smtClean="0">
                              <a:latin typeface="Cambria Math" panose="02040503050406030204" pitchFamily="18" charset="0"/>
                            </a:rPr>
                            <m:t>𝑘</m:t>
                          </m:r>
                          <m:r>
                            <a:rPr lang="en-US" sz="1400" b="0" i="1" smtClean="0">
                              <a:latin typeface="Cambria Math" panose="02040503050406030204" pitchFamily="18" charset="0"/>
                            </a:rPr>
                            <m:t>+1</m:t>
                          </m:r>
                        </m:sup>
                      </m:sSubSup>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𝑑𝑁</m:t>
                          </m:r>
                        </m:num>
                        <m:den>
                          <m:r>
                            <a:rPr lang="en-US" sz="1400" b="0" i="1" smtClean="0">
                              <a:latin typeface="Cambria Math" panose="02040503050406030204" pitchFamily="18" charset="0"/>
                            </a:rPr>
                            <m:t>𝑑𝑥</m:t>
                          </m:r>
                        </m:den>
                      </m:f>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Δ</m:t>
                          </m:r>
                          <m:r>
                            <a:rPr lang="en-US" sz="1400" b="0" i="1" smtClean="0">
                              <a:latin typeface="Cambria Math" panose="02040503050406030204" pitchFamily="18" charset="0"/>
                            </a:rPr>
                            <m:t>𝑢</m:t>
                          </m:r>
                        </m:e>
                        <m:sub>
                          <m:r>
                            <a:rPr lang="en-US" sz="1400" b="0" i="1" smtClean="0">
                              <a:latin typeface="Cambria Math" panose="02040503050406030204" pitchFamily="18" charset="0"/>
                            </a:rPr>
                            <m:t>𝑦</m:t>
                          </m:r>
                        </m:sub>
                      </m:sSub>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𝑑𝑁</m:t>
                          </m:r>
                        </m:num>
                        <m:den>
                          <m:r>
                            <a:rPr lang="en-US" sz="1400" i="1">
                              <a:latin typeface="Cambria Math" panose="02040503050406030204" pitchFamily="18" charset="0"/>
                            </a:rPr>
                            <m:t>𝑑</m:t>
                          </m:r>
                          <m:r>
                            <a:rPr lang="en-US" sz="1400" b="0" i="1" smtClean="0">
                              <a:latin typeface="Cambria Math" panose="02040503050406030204" pitchFamily="18" charset="0"/>
                            </a:rPr>
                            <m:t>𝑦</m:t>
                          </m:r>
                        </m:den>
                      </m:f>
                      <m:sSub>
                        <m:sSubPr>
                          <m:ctrlPr>
                            <a:rPr lang="en-US" sz="1400" i="1">
                              <a:latin typeface="Cambria Math" panose="02040503050406030204" pitchFamily="18" charset="0"/>
                            </a:rPr>
                          </m:ctrlPr>
                        </m:sSubPr>
                        <m:e>
                          <m:r>
                            <m:rPr>
                              <m:sty m:val="p"/>
                            </m:rPr>
                            <a:rPr lang="en-US" sz="1400" b="0" i="0" smtClean="0">
                              <a:latin typeface="Cambria Math" panose="02040503050406030204" pitchFamily="18" charset="0"/>
                            </a:rPr>
                            <m:t>Δ</m:t>
                          </m:r>
                          <m:r>
                            <a:rPr lang="en-US" sz="1400" i="1">
                              <a:latin typeface="Cambria Math" panose="02040503050406030204" pitchFamily="18" charset="0"/>
                            </a:rPr>
                            <m:t>𝑢</m:t>
                          </m:r>
                        </m:e>
                        <m:sub>
                          <m:r>
                            <a:rPr lang="en-US" sz="1400" i="1">
                              <a:latin typeface="Cambria Math" panose="02040503050406030204" pitchFamily="18" charset="0"/>
                            </a:rPr>
                            <m:t>𝑥</m:t>
                          </m:r>
                        </m:sub>
                      </m:sSub>
                    </m:oMath>
                  </m:oMathPara>
                </a14:m>
                <a:endParaRPr lang="en-US" sz="1400" dirty="0"/>
              </a:p>
            </p:txBody>
          </p:sp>
        </mc:Choice>
        <mc:Fallback xmlns="">
          <p:sp>
            <p:nvSpPr>
              <p:cNvPr id="13" name="TextBox 12">
                <a:extLst>
                  <a:ext uri="{FF2B5EF4-FFF2-40B4-BE49-F238E27FC236}">
                    <a16:creationId xmlns:a16="http://schemas.microsoft.com/office/drawing/2014/main" id="{95325C09-5721-49AD-B5F4-96EE5BFAA5F2}"/>
                  </a:ext>
                </a:extLst>
              </p:cNvPr>
              <p:cNvSpPr txBox="1">
                <a:spLocks noRot="1" noChangeAspect="1" noMove="1" noResize="1" noEditPoints="1" noAdjustHandles="1" noChangeArrowheads="1" noChangeShapeType="1" noTextEdit="1"/>
              </p:cNvSpPr>
              <p:nvPr/>
            </p:nvSpPr>
            <p:spPr>
              <a:xfrm>
                <a:off x="4466296" y="3454901"/>
                <a:ext cx="2412648" cy="538161"/>
              </a:xfrm>
              <a:prstGeom prst="rect">
                <a:avLst/>
              </a:prstGeom>
              <a:blipFill>
                <a:blip r:embed="rId8"/>
                <a:stretch>
                  <a:fillRect b="-2273"/>
                </a:stretch>
              </a:blipFill>
            </p:spPr>
            <p:txBody>
              <a:bodyPr/>
              <a:lstStyle/>
              <a:p>
                <a:r>
                  <a:rPr lang="en-US">
                    <a:noFill/>
                  </a:rPr>
                  <a:t> </a:t>
                </a:r>
              </a:p>
            </p:txBody>
          </p:sp>
        </mc:Fallback>
      </mc:AlternateContent>
      <p:sp>
        <p:nvSpPr>
          <p:cNvPr id="14" name="Left Brace 13">
            <a:extLst>
              <a:ext uri="{FF2B5EF4-FFF2-40B4-BE49-F238E27FC236}">
                <a16:creationId xmlns:a16="http://schemas.microsoft.com/office/drawing/2014/main" id="{A2DA07FD-B76F-AC8A-9C08-5336C6634E59}"/>
              </a:ext>
            </a:extLst>
          </p:cNvPr>
          <p:cNvSpPr/>
          <p:nvPr/>
        </p:nvSpPr>
        <p:spPr>
          <a:xfrm>
            <a:off x="3944567" y="2661971"/>
            <a:ext cx="349250" cy="129069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C367176E-CECE-5B2F-C7F4-96971E0C26CD}"/>
              </a:ext>
            </a:extLst>
          </p:cNvPr>
          <p:cNvSpPr txBox="1"/>
          <p:nvPr/>
        </p:nvSpPr>
        <p:spPr>
          <a:xfrm>
            <a:off x="4466296" y="2321107"/>
            <a:ext cx="1745991" cy="307777"/>
          </a:xfrm>
          <a:prstGeom prst="rect">
            <a:avLst/>
          </a:prstGeom>
          <a:noFill/>
        </p:spPr>
        <p:txBody>
          <a:bodyPr wrap="none" rtlCol="0">
            <a:spAutoFit/>
          </a:bodyPr>
          <a:lstStyle/>
          <a:p>
            <a:r>
              <a:rPr lang="en-US" sz="1400" i="1" dirty="0"/>
              <a:t>For example, in 2D:</a:t>
            </a:r>
          </a:p>
        </p:txBody>
      </p:sp>
      <p:sp>
        <p:nvSpPr>
          <p:cNvPr id="16" name="Content Placeholder 2">
            <a:extLst>
              <a:ext uri="{FF2B5EF4-FFF2-40B4-BE49-F238E27FC236}">
                <a16:creationId xmlns:a16="http://schemas.microsoft.com/office/drawing/2014/main" id="{F62FC62E-91E9-93D4-7931-E2F9764A94D8}"/>
              </a:ext>
            </a:extLst>
          </p:cNvPr>
          <p:cNvSpPr txBox="1">
            <a:spLocks/>
          </p:cNvSpPr>
          <p:nvPr/>
        </p:nvSpPr>
        <p:spPr bwMode="auto">
          <a:xfrm>
            <a:off x="696913" y="1161872"/>
            <a:ext cx="7874000" cy="342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42900" indent="-342900" algn="l" rtl="0" eaLnBrk="1" fontAlgn="base" hangingPunct="1">
              <a:spcBef>
                <a:spcPct val="20000"/>
              </a:spcBef>
              <a:spcAft>
                <a:spcPct val="0"/>
              </a:spcAft>
              <a:defRPr sz="2000">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008BBF"/>
              </a:buClr>
              <a:buFont typeface="Arial" charset="0"/>
              <a:buChar char="•"/>
              <a:defRPr sz="2000">
                <a:solidFill>
                  <a:schemeClr val="tx1"/>
                </a:solidFill>
                <a:latin typeface="Calibri" pitchFamily="34" charset="0"/>
              </a:defRPr>
            </a:lvl2pPr>
            <a:lvl3pPr marL="1143000" indent="-228600" algn="l" rtl="0" eaLnBrk="1" fontAlgn="base" hangingPunct="1">
              <a:spcBef>
                <a:spcPct val="20000"/>
              </a:spcBef>
              <a:spcAft>
                <a:spcPct val="0"/>
              </a:spcAft>
              <a:buClr>
                <a:srgbClr val="008BBF"/>
              </a:buClr>
              <a:buFont typeface="Arial" pitchFamily="34" charset="0"/>
              <a:buChar char="•"/>
              <a:defRPr sz="2000">
                <a:solidFill>
                  <a:schemeClr val="tx1"/>
                </a:solidFill>
                <a:latin typeface="Calibri" pitchFamily="34" charset="0"/>
              </a:defRPr>
            </a:lvl3pPr>
            <a:lvl4pPr marL="1600200" indent="-228600" algn="l" rtl="0" eaLnBrk="1" fontAlgn="base" hangingPunct="1">
              <a:spcBef>
                <a:spcPct val="20000"/>
              </a:spcBef>
              <a:spcAft>
                <a:spcPct val="0"/>
              </a:spcAft>
              <a:buClr>
                <a:srgbClr val="008BBF"/>
              </a:buClr>
              <a:buFont typeface="Arial" pitchFamily="34" charset="0"/>
              <a:buChar char="•"/>
              <a:defRPr sz="2000">
                <a:solidFill>
                  <a:schemeClr val="tx1"/>
                </a:solidFill>
                <a:latin typeface="Calibri" pitchFamily="34" charset="0"/>
              </a:defRPr>
            </a:lvl4pPr>
            <a:lvl5pPr marL="2057400" indent="-228600" algn="l" rtl="0" eaLnBrk="1" fontAlgn="base" hangingPunct="1">
              <a:spcBef>
                <a:spcPct val="20000"/>
              </a:spcBef>
              <a:spcAft>
                <a:spcPct val="0"/>
              </a:spcAft>
              <a:buClr>
                <a:srgbClr val="008BBF"/>
              </a:buClr>
              <a:buFont typeface="Arial" charset="0"/>
              <a:buChar char="•"/>
              <a:defRPr sz="2000">
                <a:solidFill>
                  <a:schemeClr val="tx1"/>
                </a:solidFill>
                <a:latin typeface="Calibri" pitchFamily="34" charset="0"/>
              </a:defRPr>
            </a:lvl5pPr>
            <a:lvl6pPr marL="25146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9pPr>
          </a:lstStyle>
          <a:p>
            <a:r>
              <a:rPr lang="en-US" kern="0" dirty="0"/>
              <a:t>We call this subroutine in </a:t>
            </a:r>
            <a:r>
              <a:rPr lang="en-US" dirty="0" err="1"/>
              <a:t>DYNConvectivePhase</a:t>
            </a:r>
            <a:r>
              <a:rPr lang="en-US" dirty="0"/>
              <a:t>() subroutine. </a:t>
            </a:r>
            <a:endParaRPr lang="en-US" kern="0" dirty="0"/>
          </a:p>
          <a:p>
            <a:endParaRPr lang="en-US" kern="0" dirty="0"/>
          </a:p>
          <a:p>
            <a:endParaRPr lang="en-US" kern="0" dirty="0"/>
          </a:p>
        </p:txBody>
      </p:sp>
      <p:cxnSp>
        <p:nvCxnSpPr>
          <p:cNvPr id="19" name="Straight Arrow Connector 18">
            <a:extLst>
              <a:ext uri="{FF2B5EF4-FFF2-40B4-BE49-F238E27FC236}">
                <a16:creationId xmlns:a16="http://schemas.microsoft.com/office/drawing/2014/main" id="{D15E90ED-51DE-58A9-1219-32AFAAAABB73}"/>
              </a:ext>
            </a:extLst>
          </p:cNvPr>
          <p:cNvCxnSpPr/>
          <p:nvPr/>
        </p:nvCxnSpPr>
        <p:spPr>
          <a:xfrm>
            <a:off x="5910766" y="4629825"/>
            <a:ext cx="74295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D5B717-F381-81C4-327A-1783FE86F4F5}"/>
              </a:ext>
            </a:extLst>
          </p:cNvPr>
          <p:cNvCxnSpPr/>
          <p:nvPr/>
        </p:nvCxnSpPr>
        <p:spPr>
          <a:xfrm>
            <a:off x="6354182" y="6054958"/>
            <a:ext cx="74295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2A1D462-39C3-349D-5C5D-8AD113F4BAB6}"/>
              </a:ext>
            </a:extLst>
          </p:cNvPr>
          <p:cNvSpPr txBox="1"/>
          <p:nvPr/>
        </p:nvSpPr>
        <p:spPr>
          <a:xfrm>
            <a:off x="6794501" y="4533900"/>
            <a:ext cx="2216150" cy="646331"/>
          </a:xfrm>
          <a:prstGeom prst="rect">
            <a:avLst/>
          </a:prstGeom>
          <a:noFill/>
        </p:spPr>
        <p:txBody>
          <a:bodyPr wrap="square" rtlCol="0">
            <a:spAutoFit/>
          </a:bodyPr>
          <a:lstStyle/>
          <a:p>
            <a:r>
              <a:rPr lang="en-US" dirty="0"/>
              <a:t>Calculate derivative of shape functions</a:t>
            </a:r>
          </a:p>
        </p:txBody>
      </p:sp>
      <p:sp>
        <p:nvSpPr>
          <p:cNvPr id="22" name="TextBox 21">
            <a:extLst>
              <a:ext uri="{FF2B5EF4-FFF2-40B4-BE49-F238E27FC236}">
                <a16:creationId xmlns:a16="http://schemas.microsoft.com/office/drawing/2014/main" id="{BB7A5506-5BAC-CA4B-8983-A235B0AC6158}"/>
              </a:ext>
            </a:extLst>
          </p:cNvPr>
          <p:cNvSpPr txBox="1"/>
          <p:nvPr/>
        </p:nvSpPr>
        <p:spPr>
          <a:xfrm>
            <a:off x="7097132" y="5758526"/>
            <a:ext cx="2216150" cy="646331"/>
          </a:xfrm>
          <a:prstGeom prst="rect">
            <a:avLst/>
          </a:prstGeom>
          <a:noFill/>
        </p:spPr>
        <p:txBody>
          <a:bodyPr wrap="square" rtlCol="0">
            <a:spAutoFit/>
          </a:bodyPr>
          <a:lstStyle/>
          <a:p>
            <a:r>
              <a:rPr lang="en-US" dirty="0"/>
              <a:t>Calculate strain increment (Eps)</a:t>
            </a:r>
          </a:p>
        </p:txBody>
      </p:sp>
    </p:spTree>
    <p:extLst>
      <p:ext uri="{BB962C8B-B14F-4D97-AF65-F5344CB8AC3E}">
        <p14:creationId xmlns:p14="http://schemas.microsoft.com/office/powerpoint/2010/main" val="669337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1EDD-8BC7-2062-CC39-6B1B03253CF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21D1A98C-18D3-5CA2-20C6-9B96F4650BC9}"/>
              </a:ext>
            </a:extLst>
          </p:cNvPr>
          <p:cNvSpPr>
            <a:spLocks noGrp="1"/>
          </p:cNvSpPr>
          <p:nvPr>
            <p:ph idx="1"/>
          </p:nvPr>
        </p:nvSpPr>
        <p:spPr>
          <a:xfrm>
            <a:off x="696913" y="981075"/>
            <a:ext cx="7874000" cy="4300538"/>
          </a:xfrm>
        </p:spPr>
        <p:txBody>
          <a:bodyPr/>
          <a:lstStyle/>
          <a:p>
            <a:r>
              <a:rPr lang="en-US" dirty="0"/>
              <a:t>9) After we calculate the strain increment, we need to use a constitutive model (for each phase) to calculate the stress. In the convective phase:</a:t>
            </a:r>
          </a:p>
          <a:p>
            <a:endParaRPr lang="en-US" dirty="0"/>
          </a:p>
          <a:p>
            <a:endParaRPr lang="en-US" dirty="0"/>
          </a:p>
          <a:p>
            <a:endParaRPr lang="en-US" dirty="0"/>
          </a:p>
          <a:p>
            <a:r>
              <a:rPr lang="en-US" dirty="0"/>
              <a:t>This takes to a module called </a:t>
            </a:r>
            <a:r>
              <a:rPr lang="en-US" dirty="0" err="1"/>
              <a:t>MPMDYNStresses.FOR</a:t>
            </a:r>
            <a:r>
              <a:rPr lang="en-US" dirty="0"/>
              <a:t>. The </a:t>
            </a:r>
            <a:r>
              <a:rPr lang="en-US" dirty="0" err="1"/>
              <a:t>consitutitve</a:t>
            </a:r>
            <a:r>
              <a:rPr lang="en-US" dirty="0"/>
              <a:t> relationship is called in the following subroutine: </a:t>
            </a:r>
          </a:p>
          <a:p>
            <a:endParaRPr lang="en-US" dirty="0"/>
          </a:p>
          <a:p>
            <a:r>
              <a:rPr lang="en-US" dirty="0"/>
              <a:t>We initialize state variables for each material point: </a:t>
            </a:r>
          </a:p>
          <a:p>
            <a:endParaRPr lang="en-US" dirty="0"/>
          </a:p>
          <a:p>
            <a:endParaRPr lang="en-US" dirty="0"/>
          </a:p>
          <a:p>
            <a:endParaRPr lang="en-US" dirty="0"/>
          </a:p>
          <a:p>
            <a:endParaRPr lang="en-US" dirty="0"/>
          </a:p>
          <a:p>
            <a:r>
              <a:rPr lang="en-US" dirty="0"/>
              <a:t>Finally, we calculate the stress here: </a:t>
            </a:r>
          </a:p>
          <a:p>
            <a:endParaRPr lang="en-US" dirty="0"/>
          </a:p>
          <a:p>
            <a:endParaRPr lang="en-US" dirty="0"/>
          </a:p>
        </p:txBody>
      </p:sp>
      <p:pic>
        <p:nvPicPr>
          <p:cNvPr id="9" name="Picture 8">
            <a:extLst>
              <a:ext uri="{FF2B5EF4-FFF2-40B4-BE49-F238E27FC236}">
                <a16:creationId xmlns:a16="http://schemas.microsoft.com/office/drawing/2014/main" id="{5E19BACD-E517-2505-EE5C-2B503A2826AE}"/>
              </a:ext>
            </a:extLst>
          </p:cNvPr>
          <p:cNvPicPr>
            <a:picLocks noChangeAspect="1"/>
          </p:cNvPicPr>
          <p:nvPr/>
        </p:nvPicPr>
        <p:blipFill rotWithShape="1">
          <a:blip r:embed="rId2"/>
          <a:srcRect t="7184"/>
          <a:stretch/>
        </p:blipFill>
        <p:spPr>
          <a:xfrm>
            <a:off x="801687" y="1746249"/>
            <a:ext cx="7645400" cy="839019"/>
          </a:xfrm>
          <a:prstGeom prst="rect">
            <a:avLst/>
          </a:prstGeom>
          <a:ln>
            <a:solidFill>
              <a:srgbClr val="FF0000"/>
            </a:solidFill>
          </a:ln>
        </p:spPr>
      </p:pic>
      <p:pic>
        <p:nvPicPr>
          <p:cNvPr id="11" name="Picture 10">
            <a:extLst>
              <a:ext uri="{FF2B5EF4-FFF2-40B4-BE49-F238E27FC236}">
                <a16:creationId xmlns:a16="http://schemas.microsoft.com/office/drawing/2014/main" id="{53755198-5B47-C595-6667-B36B080C24E0}"/>
              </a:ext>
            </a:extLst>
          </p:cNvPr>
          <p:cNvPicPr>
            <a:picLocks noChangeAspect="1"/>
          </p:cNvPicPr>
          <p:nvPr/>
        </p:nvPicPr>
        <p:blipFill>
          <a:blip r:embed="rId3"/>
          <a:stretch>
            <a:fillRect/>
          </a:stretch>
        </p:blipFill>
        <p:spPr>
          <a:xfrm>
            <a:off x="811213" y="3489324"/>
            <a:ext cx="7645400" cy="190116"/>
          </a:xfrm>
          <a:prstGeom prst="rect">
            <a:avLst/>
          </a:prstGeom>
          <a:ln>
            <a:solidFill>
              <a:srgbClr val="FF0000"/>
            </a:solidFill>
          </a:ln>
        </p:spPr>
      </p:pic>
      <p:pic>
        <p:nvPicPr>
          <p:cNvPr id="13" name="Picture 12">
            <a:extLst>
              <a:ext uri="{FF2B5EF4-FFF2-40B4-BE49-F238E27FC236}">
                <a16:creationId xmlns:a16="http://schemas.microsoft.com/office/drawing/2014/main" id="{B9290BE7-6B2C-3584-1FF9-00B3CC0A6A61}"/>
              </a:ext>
            </a:extLst>
          </p:cNvPr>
          <p:cNvPicPr>
            <a:picLocks noChangeAspect="1"/>
          </p:cNvPicPr>
          <p:nvPr/>
        </p:nvPicPr>
        <p:blipFill>
          <a:blip r:embed="rId4"/>
          <a:stretch>
            <a:fillRect/>
          </a:stretch>
        </p:blipFill>
        <p:spPr>
          <a:xfrm>
            <a:off x="811213" y="4185868"/>
            <a:ext cx="6454699" cy="1204064"/>
          </a:xfrm>
          <a:prstGeom prst="rect">
            <a:avLst/>
          </a:prstGeom>
          <a:ln>
            <a:solidFill>
              <a:srgbClr val="FF0000"/>
            </a:solidFill>
          </a:ln>
        </p:spPr>
      </p:pic>
      <p:pic>
        <p:nvPicPr>
          <p:cNvPr id="15" name="Picture 14">
            <a:extLst>
              <a:ext uri="{FF2B5EF4-FFF2-40B4-BE49-F238E27FC236}">
                <a16:creationId xmlns:a16="http://schemas.microsoft.com/office/drawing/2014/main" id="{9CDA502B-2864-B741-0880-01B149058F23}"/>
              </a:ext>
            </a:extLst>
          </p:cNvPr>
          <p:cNvPicPr>
            <a:picLocks noChangeAspect="1"/>
          </p:cNvPicPr>
          <p:nvPr/>
        </p:nvPicPr>
        <p:blipFill>
          <a:blip r:embed="rId5"/>
          <a:stretch>
            <a:fillRect/>
          </a:stretch>
        </p:blipFill>
        <p:spPr>
          <a:xfrm>
            <a:off x="641349" y="6021677"/>
            <a:ext cx="8323263" cy="327983"/>
          </a:xfrm>
          <a:prstGeom prst="rect">
            <a:avLst/>
          </a:prstGeom>
          <a:ln>
            <a:solidFill>
              <a:srgbClr val="FF0000"/>
            </a:solidFill>
          </a:ln>
        </p:spPr>
      </p:pic>
    </p:spTree>
    <p:extLst>
      <p:ext uri="{BB962C8B-B14F-4D97-AF65-F5344CB8AC3E}">
        <p14:creationId xmlns:p14="http://schemas.microsoft.com/office/powerpoint/2010/main" val="3440944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1EDD-8BC7-2062-CC39-6B1B03253CF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21D1A98C-18D3-5CA2-20C6-9B96F4650BC9}"/>
              </a:ext>
            </a:extLst>
          </p:cNvPr>
          <p:cNvSpPr>
            <a:spLocks noGrp="1"/>
          </p:cNvSpPr>
          <p:nvPr>
            <p:ph idx="1"/>
          </p:nvPr>
        </p:nvSpPr>
        <p:spPr/>
        <p:txBody>
          <a:bodyPr/>
          <a:lstStyle/>
          <a:p>
            <a:r>
              <a:rPr lang="en-US" dirty="0"/>
              <a:t>In the ESM subroutine, we call the UMAT following the ABAQUS standard:</a:t>
            </a:r>
          </a:p>
          <a:p>
            <a:endParaRPr lang="en-US" dirty="0"/>
          </a:p>
          <a:p>
            <a:endParaRPr lang="en-US" dirty="0"/>
          </a:p>
          <a:p>
            <a:endParaRPr lang="en-US" dirty="0"/>
          </a:p>
          <a:p>
            <a:r>
              <a:rPr lang="en-US" dirty="0"/>
              <a:t>Many users use Anura3D with an external soil model. The following few slides will attempt to summarize instructions to include your UMAT in the A3D code. The steps can be summarized as follows: </a:t>
            </a:r>
          </a:p>
          <a:p>
            <a:pPr>
              <a:buFont typeface="Arial" panose="020B0604020202020204" pitchFamily="34" charset="0"/>
              <a:buChar char="•"/>
            </a:pPr>
            <a:endParaRPr lang="en-US" dirty="0"/>
          </a:p>
          <a:p>
            <a:endParaRPr lang="en-US" dirty="0"/>
          </a:p>
          <a:p>
            <a:r>
              <a:rPr lang="en-US" dirty="0"/>
              <a:t> </a:t>
            </a:r>
          </a:p>
          <a:p>
            <a:endParaRPr lang="en-US" dirty="0"/>
          </a:p>
        </p:txBody>
      </p:sp>
      <p:pic>
        <p:nvPicPr>
          <p:cNvPr id="5" name="Picture 4">
            <a:extLst>
              <a:ext uri="{FF2B5EF4-FFF2-40B4-BE49-F238E27FC236}">
                <a16:creationId xmlns:a16="http://schemas.microsoft.com/office/drawing/2014/main" id="{59BE4F7B-59C3-5AB9-FE43-8E38A97C9F6A}"/>
              </a:ext>
            </a:extLst>
          </p:cNvPr>
          <p:cNvPicPr>
            <a:picLocks noChangeAspect="1"/>
          </p:cNvPicPr>
          <p:nvPr/>
        </p:nvPicPr>
        <p:blipFill rotWithShape="1">
          <a:blip r:embed="rId2"/>
          <a:srcRect t="11054"/>
          <a:stretch/>
        </p:blipFill>
        <p:spPr>
          <a:xfrm>
            <a:off x="601636" y="1930400"/>
            <a:ext cx="7940728" cy="623600"/>
          </a:xfrm>
          <a:prstGeom prst="rect">
            <a:avLst/>
          </a:prstGeom>
          <a:ln>
            <a:solidFill>
              <a:srgbClr val="FF0000"/>
            </a:solidFill>
          </a:ln>
        </p:spPr>
      </p:pic>
    </p:spTree>
    <p:extLst>
      <p:ext uri="{BB962C8B-B14F-4D97-AF65-F5344CB8AC3E}">
        <p14:creationId xmlns:p14="http://schemas.microsoft.com/office/powerpoint/2010/main" val="4199003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1EDD-8BC7-2062-CC39-6B1B03253CF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21D1A98C-18D3-5CA2-20C6-9B96F4650B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6366ADE-CBEF-3B79-62E4-FB776F3AB87D}"/>
              </a:ext>
            </a:extLst>
          </p:cNvPr>
          <p:cNvPicPr>
            <a:picLocks noChangeAspect="1"/>
          </p:cNvPicPr>
          <p:nvPr/>
        </p:nvPicPr>
        <p:blipFill>
          <a:blip r:embed="rId2"/>
          <a:stretch>
            <a:fillRect/>
          </a:stretch>
        </p:blipFill>
        <p:spPr>
          <a:xfrm>
            <a:off x="115887" y="837827"/>
            <a:ext cx="4823878" cy="5700254"/>
          </a:xfrm>
          <a:prstGeom prst="rect">
            <a:avLst/>
          </a:prstGeom>
          <a:ln>
            <a:solidFill>
              <a:srgbClr val="FF0000"/>
            </a:solidFill>
          </a:ln>
        </p:spPr>
      </p:pic>
      <p:pic>
        <p:nvPicPr>
          <p:cNvPr id="7" name="Picture 6">
            <a:extLst>
              <a:ext uri="{FF2B5EF4-FFF2-40B4-BE49-F238E27FC236}">
                <a16:creationId xmlns:a16="http://schemas.microsoft.com/office/drawing/2014/main" id="{8ABCC052-70FA-BAC7-8B0E-FB5616E0CCC8}"/>
              </a:ext>
            </a:extLst>
          </p:cNvPr>
          <p:cNvPicPr>
            <a:picLocks noChangeAspect="1"/>
          </p:cNvPicPr>
          <p:nvPr/>
        </p:nvPicPr>
        <p:blipFill>
          <a:blip r:embed="rId3"/>
          <a:stretch>
            <a:fillRect/>
          </a:stretch>
        </p:blipFill>
        <p:spPr>
          <a:xfrm>
            <a:off x="4633913" y="1541444"/>
            <a:ext cx="4371360" cy="5202391"/>
          </a:xfrm>
          <a:prstGeom prst="rect">
            <a:avLst/>
          </a:prstGeom>
          <a:ln>
            <a:solidFill>
              <a:srgbClr val="FF0000"/>
            </a:solidFill>
          </a:ln>
        </p:spPr>
      </p:pic>
    </p:spTree>
    <p:extLst>
      <p:ext uri="{BB962C8B-B14F-4D97-AF65-F5344CB8AC3E}">
        <p14:creationId xmlns:p14="http://schemas.microsoft.com/office/powerpoint/2010/main" val="3658354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1EDD-8BC7-2062-CC39-6B1B03253CF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21D1A98C-18D3-5CA2-20C6-9B96F4650BC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6F6D4C6-BA1E-98F2-AA66-A7D049F9A05A}"/>
              </a:ext>
            </a:extLst>
          </p:cNvPr>
          <p:cNvPicPr>
            <a:picLocks noChangeAspect="1"/>
          </p:cNvPicPr>
          <p:nvPr/>
        </p:nvPicPr>
        <p:blipFill>
          <a:blip r:embed="rId2"/>
          <a:stretch>
            <a:fillRect/>
          </a:stretch>
        </p:blipFill>
        <p:spPr>
          <a:xfrm>
            <a:off x="84137" y="878132"/>
            <a:ext cx="4854361" cy="5357324"/>
          </a:xfrm>
          <a:prstGeom prst="rect">
            <a:avLst/>
          </a:prstGeom>
          <a:ln>
            <a:solidFill>
              <a:srgbClr val="FF0000"/>
            </a:solidFill>
          </a:ln>
        </p:spPr>
      </p:pic>
      <p:pic>
        <p:nvPicPr>
          <p:cNvPr id="7" name="Picture 6">
            <a:extLst>
              <a:ext uri="{FF2B5EF4-FFF2-40B4-BE49-F238E27FC236}">
                <a16:creationId xmlns:a16="http://schemas.microsoft.com/office/drawing/2014/main" id="{E4FF2819-773C-BE2C-BF8E-B0253FCC1A14}"/>
              </a:ext>
            </a:extLst>
          </p:cNvPr>
          <p:cNvPicPr>
            <a:picLocks noChangeAspect="1"/>
          </p:cNvPicPr>
          <p:nvPr/>
        </p:nvPicPr>
        <p:blipFill>
          <a:blip r:embed="rId3"/>
          <a:stretch>
            <a:fillRect/>
          </a:stretch>
        </p:blipFill>
        <p:spPr>
          <a:xfrm>
            <a:off x="4559711" y="1316282"/>
            <a:ext cx="4500152" cy="5357324"/>
          </a:xfrm>
          <a:prstGeom prst="rect">
            <a:avLst/>
          </a:prstGeom>
          <a:ln>
            <a:solidFill>
              <a:srgbClr val="FF0000"/>
            </a:solidFill>
          </a:ln>
        </p:spPr>
      </p:pic>
    </p:spTree>
    <p:extLst>
      <p:ext uri="{BB962C8B-B14F-4D97-AF65-F5344CB8AC3E}">
        <p14:creationId xmlns:p14="http://schemas.microsoft.com/office/powerpoint/2010/main" val="1316543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3BB5-5E17-4002-5AF1-434AD798BC40}"/>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A348D8FA-DE12-D52C-2C60-3BD4CD6E8E6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D25D75-115E-27DC-843F-C6F008BA7408}"/>
              </a:ext>
            </a:extLst>
          </p:cNvPr>
          <p:cNvPicPr>
            <a:picLocks noChangeAspect="1"/>
          </p:cNvPicPr>
          <p:nvPr/>
        </p:nvPicPr>
        <p:blipFill>
          <a:blip r:embed="rId2"/>
          <a:stretch>
            <a:fillRect/>
          </a:stretch>
        </p:blipFill>
        <p:spPr>
          <a:xfrm>
            <a:off x="138219" y="1074736"/>
            <a:ext cx="4854361" cy="4915326"/>
          </a:xfrm>
          <a:prstGeom prst="rect">
            <a:avLst/>
          </a:prstGeom>
          <a:ln>
            <a:solidFill>
              <a:srgbClr val="FF0000"/>
            </a:solidFill>
          </a:ln>
        </p:spPr>
      </p:pic>
      <p:pic>
        <p:nvPicPr>
          <p:cNvPr id="7" name="Picture 6">
            <a:extLst>
              <a:ext uri="{FF2B5EF4-FFF2-40B4-BE49-F238E27FC236}">
                <a16:creationId xmlns:a16="http://schemas.microsoft.com/office/drawing/2014/main" id="{3EF7806C-6A33-FDCC-7C9B-2EE7C9EEBFD7}"/>
              </a:ext>
            </a:extLst>
          </p:cNvPr>
          <p:cNvPicPr>
            <a:picLocks noChangeAspect="1"/>
          </p:cNvPicPr>
          <p:nvPr/>
        </p:nvPicPr>
        <p:blipFill>
          <a:blip r:embed="rId3"/>
          <a:stretch>
            <a:fillRect/>
          </a:stretch>
        </p:blipFill>
        <p:spPr>
          <a:xfrm>
            <a:off x="4656308" y="4303181"/>
            <a:ext cx="4031517" cy="2094870"/>
          </a:xfrm>
          <a:prstGeom prst="rect">
            <a:avLst/>
          </a:prstGeom>
          <a:ln>
            <a:solidFill>
              <a:srgbClr val="FF0000"/>
            </a:solidFill>
          </a:ln>
        </p:spPr>
      </p:pic>
    </p:spTree>
    <p:extLst>
      <p:ext uri="{BB962C8B-B14F-4D97-AF65-F5344CB8AC3E}">
        <p14:creationId xmlns:p14="http://schemas.microsoft.com/office/powerpoint/2010/main" val="1436768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Anura3D research community</a:t>
            </a:r>
          </a:p>
        </p:txBody>
      </p:sp>
      <p:pic>
        <p:nvPicPr>
          <p:cNvPr id="4" name="Segnaposto contenuto 14"/>
          <p:cNvPicPr>
            <a:picLocks noChangeAspect="1"/>
          </p:cNvPicPr>
          <p:nvPr/>
        </p:nvPicPr>
        <p:blipFill>
          <a:blip r:embed="rId2"/>
          <a:stretch>
            <a:fillRect/>
          </a:stretch>
        </p:blipFill>
        <p:spPr bwMode="auto">
          <a:xfrm>
            <a:off x="2542164" y="3506546"/>
            <a:ext cx="3813924" cy="933648"/>
          </a:xfrm>
          <a:prstGeom prst="rect">
            <a:avLst/>
          </a:prstGeom>
          <a:noFill/>
          <a:ln>
            <a:noFill/>
          </a:ln>
          <a:effectLst>
            <a:glow rad="101600">
              <a:schemeClr val="accent4">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8571" y="4586280"/>
            <a:ext cx="818922" cy="1080000"/>
          </a:xfrm>
          <a:prstGeom prst="rect">
            <a:avLst/>
          </a:prstGeom>
        </p:spPr>
      </p:pic>
      <p:pic>
        <p:nvPicPr>
          <p:cNvPr id="5" name="Immagin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618" y="4567519"/>
            <a:ext cx="1046543" cy="1080000"/>
          </a:xfrm>
          <a:prstGeom prst="rect">
            <a:avLst/>
          </a:prstGeom>
        </p:spPr>
      </p:pic>
      <p:pic>
        <p:nvPicPr>
          <p:cNvPr id="12" name="Immagin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4355" y="1001682"/>
            <a:ext cx="771429" cy="1080000"/>
          </a:xfrm>
          <a:prstGeom prst="rect">
            <a:avLst/>
          </a:prstGeom>
        </p:spPr>
      </p:pic>
      <p:pic>
        <p:nvPicPr>
          <p:cNvPr id="16" name="Immagin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594" y="5728262"/>
            <a:ext cx="771429" cy="1080000"/>
          </a:xfrm>
          <a:prstGeom prst="rect">
            <a:avLst/>
          </a:prstGeom>
        </p:spPr>
      </p:pic>
      <p:pic>
        <p:nvPicPr>
          <p:cNvPr id="17" name="Immagin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0107" y="1037554"/>
            <a:ext cx="771429" cy="1080000"/>
          </a:xfrm>
          <a:prstGeom prst="rect">
            <a:avLst/>
          </a:prstGeom>
        </p:spPr>
      </p:pic>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5006" y="2239482"/>
            <a:ext cx="807840" cy="1080000"/>
          </a:xfrm>
          <a:prstGeom prst="rect">
            <a:avLst/>
          </a:prstGeom>
        </p:spPr>
      </p:pic>
      <p:pic>
        <p:nvPicPr>
          <p:cNvPr id="19" name="Immagine 18"/>
          <p:cNvPicPr>
            <a:picLocks noChangeAspect="1"/>
          </p:cNvPicPr>
          <p:nvPr/>
        </p:nvPicPr>
        <p:blipFill rotWithShape="1">
          <a:blip r:embed="rId9" cstate="print">
            <a:extLst>
              <a:ext uri="{28A0092B-C50C-407E-A947-70E740481C1C}">
                <a14:useLocalDpi xmlns:a14="http://schemas.microsoft.com/office/drawing/2010/main" val="0"/>
              </a:ext>
            </a:extLst>
          </a:blip>
          <a:srcRect l="25448" r="21836"/>
          <a:stretch/>
        </p:blipFill>
        <p:spPr>
          <a:xfrm>
            <a:off x="6816607" y="2239482"/>
            <a:ext cx="854016" cy="1080000"/>
          </a:xfrm>
          <a:prstGeom prst="rect">
            <a:avLst/>
          </a:prstGeom>
        </p:spPr>
      </p:pic>
      <p:pic>
        <p:nvPicPr>
          <p:cNvPr id="20" name="Immagin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74678" y="1381523"/>
            <a:ext cx="812208" cy="1080000"/>
          </a:xfrm>
          <a:prstGeom prst="rect">
            <a:avLst/>
          </a:prstGeom>
        </p:spPr>
      </p:pic>
      <p:pic>
        <p:nvPicPr>
          <p:cNvPr id="22" name="Immagin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16479" y="959496"/>
            <a:ext cx="771429" cy="1080000"/>
          </a:xfrm>
          <a:prstGeom prst="rect">
            <a:avLst/>
          </a:prstGeom>
        </p:spPr>
      </p:pic>
      <p:pic>
        <p:nvPicPr>
          <p:cNvPr id="23" name="Immagin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02481" y="5685729"/>
            <a:ext cx="887798" cy="1080000"/>
          </a:xfrm>
          <a:prstGeom prst="rect">
            <a:avLst/>
          </a:prstGeom>
        </p:spPr>
      </p:pic>
      <p:pic>
        <p:nvPicPr>
          <p:cNvPr id="24" name="Immagin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4172" y="1253553"/>
            <a:ext cx="771429" cy="1080000"/>
          </a:xfrm>
          <a:prstGeom prst="rect">
            <a:avLst/>
          </a:prstGeom>
        </p:spPr>
      </p:pic>
      <p:pic>
        <p:nvPicPr>
          <p:cNvPr id="25" name="Immagine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58376" y="5685729"/>
            <a:ext cx="840468" cy="1080000"/>
          </a:xfrm>
          <a:prstGeom prst="rect">
            <a:avLst/>
          </a:prstGeom>
        </p:spPr>
      </p:pic>
      <p:pic>
        <p:nvPicPr>
          <p:cNvPr id="26" name="Immagin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69846" y="2217610"/>
            <a:ext cx="861762" cy="1080000"/>
          </a:xfrm>
          <a:prstGeom prst="rect">
            <a:avLst/>
          </a:prstGeom>
        </p:spPr>
      </p:pic>
      <p:pic>
        <p:nvPicPr>
          <p:cNvPr id="28" name="Immagin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058603" y="950546"/>
            <a:ext cx="771429" cy="1080000"/>
          </a:xfrm>
          <a:prstGeom prst="rect">
            <a:avLst/>
          </a:prstGeom>
        </p:spPr>
      </p:pic>
      <p:pic>
        <p:nvPicPr>
          <p:cNvPr id="29" name="Immagin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69115" y="987050"/>
            <a:ext cx="771429" cy="1080000"/>
          </a:xfrm>
          <a:prstGeom prst="rect">
            <a:avLst/>
          </a:prstGeom>
        </p:spPr>
      </p:pic>
      <p:pic>
        <p:nvPicPr>
          <p:cNvPr id="31" name="Immagine 3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535898" y="4590313"/>
            <a:ext cx="717120" cy="1080000"/>
          </a:xfrm>
          <a:prstGeom prst="rect">
            <a:avLst/>
          </a:prstGeom>
        </p:spPr>
      </p:pic>
      <p:pic>
        <p:nvPicPr>
          <p:cNvPr id="32" name="Immagine 3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35971" y="4983624"/>
            <a:ext cx="849630" cy="1284638"/>
          </a:xfrm>
          <a:prstGeom prst="rect">
            <a:avLst/>
          </a:prstGeom>
        </p:spPr>
      </p:pic>
      <p:pic>
        <p:nvPicPr>
          <p:cNvPr id="34" name="Immagine 3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58343" y="4590313"/>
            <a:ext cx="815253" cy="1080000"/>
          </a:xfrm>
          <a:prstGeom prst="rect">
            <a:avLst/>
          </a:prstGeom>
        </p:spPr>
      </p:pic>
      <p:pic>
        <p:nvPicPr>
          <p:cNvPr id="35" name="Immagine 3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556854" y="4510694"/>
            <a:ext cx="746832" cy="1080000"/>
          </a:xfrm>
          <a:prstGeom prst="rect">
            <a:avLst/>
          </a:prstGeom>
        </p:spPr>
      </p:pic>
      <p:pic>
        <p:nvPicPr>
          <p:cNvPr id="36" name="Immagine 3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00727" y="950546"/>
            <a:ext cx="771429" cy="1080000"/>
          </a:xfrm>
          <a:prstGeom prst="rect">
            <a:avLst/>
          </a:prstGeom>
        </p:spPr>
      </p:pic>
      <p:pic>
        <p:nvPicPr>
          <p:cNvPr id="37" name="Immagine 3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823615" y="3412881"/>
            <a:ext cx="840000" cy="1080000"/>
          </a:xfrm>
          <a:prstGeom prst="rect">
            <a:avLst/>
          </a:prstGeom>
        </p:spPr>
      </p:pic>
      <p:pic>
        <p:nvPicPr>
          <p:cNvPr id="38" name="Immagine 3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35971" y="3717481"/>
            <a:ext cx="907200" cy="1080000"/>
          </a:xfrm>
          <a:prstGeom prst="rect">
            <a:avLst/>
          </a:prstGeom>
        </p:spPr>
      </p:pic>
      <p:pic>
        <p:nvPicPr>
          <p:cNvPr id="39" name="Immagine 3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982964" y="5103804"/>
            <a:ext cx="720998" cy="1080000"/>
          </a:xfrm>
          <a:prstGeom prst="rect">
            <a:avLst/>
          </a:prstGeom>
        </p:spPr>
      </p:pic>
      <p:pic>
        <p:nvPicPr>
          <p:cNvPr id="40" name="Immagine 3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942851" y="1001682"/>
            <a:ext cx="770363" cy="1080000"/>
          </a:xfrm>
          <a:prstGeom prst="rect">
            <a:avLst/>
          </a:prstGeom>
        </p:spPr>
      </p:pic>
      <p:pic>
        <p:nvPicPr>
          <p:cNvPr id="42" name="Immagine 4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422528" y="2157550"/>
            <a:ext cx="815208" cy="1174962"/>
          </a:xfrm>
          <a:prstGeom prst="rect">
            <a:avLst/>
          </a:prstGeom>
        </p:spPr>
      </p:pic>
      <p:pic>
        <p:nvPicPr>
          <p:cNvPr id="43" name="Immagine 4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290107" y="3412881"/>
            <a:ext cx="843134" cy="1080000"/>
          </a:xfrm>
          <a:prstGeom prst="rect">
            <a:avLst/>
          </a:prstGeom>
        </p:spPr>
      </p:pic>
      <p:pic>
        <p:nvPicPr>
          <p:cNvPr id="46" name="Immagine 4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90611" y="4605729"/>
            <a:ext cx="771429" cy="1080000"/>
          </a:xfrm>
          <a:prstGeom prst="rect">
            <a:avLst/>
          </a:prstGeom>
        </p:spPr>
      </p:pic>
      <p:pic>
        <p:nvPicPr>
          <p:cNvPr id="47" name="Immagine 4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573596" y="5728262"/>
            <a:ext cx="810451" cy="1084574"/>
          </a:xfrm>
          <a:prstGeom prst="rect">
            <a:avLst/>
          </a:prstGeom>
        </p:spPr>
      </p:pic>
      <p:pic>
        <p:nvPicPr>
          <p:cNvPr id="48" name="Immagine 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620845" y="5685729"/>
            <a:ext cx="878749" cy="1096833"/>
          </a:xfrm>
          <a:prstGeom prst="rect">
            <a:avLst/>
          </a:prstGeom>
        </p:spPr>
      </p:pic>
      <p:pic>
        <p:nvPicPr>
          <p:cNvPr id="49" name="Immagine 4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392096" y="2205031"/>
            <a:ext cx="936323" cy="1080000"/>
          </a:xfrm>
          <a:prstGeom prst="rect">
            <a:avLst/>
          </a:prstGeom>
        </p:spPr>
      </p:pic>
      <p:pic>
        <p:nvPicPr>
          <p:cNvPr id="6" name="Immagine 5"/>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33318" y="5722157"/>
            <a:ext cx="902400" cy="1080000"/>
          </a:xfrm>
          <a:prstGeom prst="rect">
            <a:avLst/>
          </a:prstGeom>
        </p:spPr>
      </p:pic>
      <p:pic>
        <p:nvPicPr>
          <p:cNvPr id="7" name="Immagine 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69988" y="2473306"/>
            <a:ext cx="810251" cy="1080000"/>
          </a:xfrm>
          <a:prstGeom prst="rect">
            <a:avLst/>
          </a:prstGeom>
        </p:spPr>
      </p:pic>
      <p:pic>
        <p:nvPicPr>
          <p:cNvPr id="8" name="Immagine 7"/>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7922910" y="2622283"/>
            <a:ext cx="746911" cy="1080000"/>
          </a:xfrm>
          <a:prstGeom prst="rect">
            <a:avLst/>
          </a:prstGeom>
        </p:spPr>
      </p:pic>
      <p:pic>
        <p:nvPicPr>
          <p:cNvPr id="9" name="Immagine 8"/>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922910" y="3863043"/>
            <a:ext cx="810262" cy="1080000"/>
          </a:xfrm>
          <a:prstGeom prst="rect">
            <a:avLst/>
          </a:prstGeom>
        </p:spPr>
      </p:pic>
      <p:pic>
        <p:nvPicPr>
          <p:cNvPr id="1026" name="Picture 2" descr="Risultati immagini per claudio di prisco"/>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281882" y="2239482"/>
            <a:ext cx="751311" cy="97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00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1EDD-8BC7-2062-CC39-6B1B03253CF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21D1A98C-18D3-5CA2-20C6-9B96F4650B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A2B16C-52FF-88EC-2F26-05C964A877A9}"/>
              </a:ext>
            </a:extLst>
          </p:cNvPr>
          <p:cNvPicPr>
            <a:picLocks noChangeAspect="1"/>
          </p:cNvPicPr>
          <p:nvPr/>
        </p:nvPicPr>
        <p:blipFill>
          <a:blip r:embed="rId2"/>
          <a:stretch>
            <a:fillRect/>
          </a:stretch>
        </p:blipFill>
        <p:spPr>
          <a:xfrm>
            <a:off x="150813" y="1638145"/>
            <a:ext cx="4816257" cy="3581710"/>
          </a:xfrm>
          <a:prstGeom prst="rect">
            <a:avLst/>
          </a:prstGeom>
          <a:ln>
            <a:solidFill>
              <a:srgbClr val="FF0000"/>
            </a:solidFill>
          </a:ln>
        </p:spPr>
      </p:pic>
      <p:pic>
        <p:nvPicPr>
          <p:cNvPr id="7" name="Picture 6">
            <a:extLst>
              <a:ext uri="{FF2B5EF4-FFF2-40B4-BE49-F238E27FC236}">
                <a16:creationId xmlns:a16="http://schemas.microsoft.com/office/drawing/2014/main" id="{104D65E2-4905-B9CB-79B2-6CC7D24961D3}"/>
              </a:ext>
            </a:extLst>
          </p:cNvPr>
          <p:cNvPicPr>
            <a:picLocks noChangeAspect="1"/>
          </p:cNvPicPr>
          <p:nvPr/>
        </p:nvPicPr>
        <p:blipFill>
          <a:blip r:embed="rId3"/>
          <a:stretch>
            <a:fillRect/>
          </a:stretch>
        </p:blipFill>
        <p:spPr>
          <a:xfrm>
            <a:off x="4338859" y="2316086"/>
            <a:ext cx="4778154" cy="4541914"/>
          </a:xfrm>
          <a:prstGeom prst="rect">
            <a:avLst/>
          </a:prstGeom>
          <a:ln>
            <a:solidFill>
              <a:srgbClr val="FF0000"/>
            </a:solidFill>
          </a:ln>
        </p:spPr>
      </p:pic>
    </p:spTree>
    <p:extLst>
      <p:ext uri="{BB962C8B-B14F-4D97-AF65-F5344CB8AC3E}">
        <p14:creationId xmlns:p14="http://schemas.microsoft.com/office/powerpoint/2010/main" val="1911126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17104D05-4892-2452-AA77-7F97F96C2050}"/>
              </a:ext>
            </a:extLst>
          </p:cNvPr>
          <p:cNvCxnSpPr>
            <a:cxnSpLocks/>
          </p:cNvCxnSpPr>
          <p:nvPr/>
        </p:nvCxnSpPr>
        <p:spPr>
          <a:xfrm>
            <a:off x="942652" y="4790747"/>
            <a:ext cx="1257035" cy="12570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18C1EDD-8BC7-2062-CC39-6B1B03253CF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21D1A98C-18D3-5CA2-20C6-9B96F4650BC9}"/>
              </a:ext>
            </a:extLst>
          </p:cNvPr>
          <p:cNvSpPr>
            <a:spLocks noGrp="1"/>
          </p:cNvSpPr>
          <p:nvPr>
            <p:ph idx="1"/>
          </p:nvPr>
        </p:nvSpPr>
        <p:spPr>
          <a:xfrm>
            <a:off x="605298" y="1495748"/>
            <a:ext cx="3875087" cy="4300538"/>
          </a:xfrm>
        </p:spPr>
        <p:txBody>
          <a:bodyPr/>
          <a:lstStyle/>
          <a:p>
            <a:r>
              <a:rPr lang="en-US" dirty="0"/>
              <a:t>In </a:t>
            </a:r>
            <a:r>
              <a:rPr lang="en-US" b="1" dirty="0"/>
              <a:t>MP integration</a:t>
            </a:r>
            <a:r>
              <a:rPr lang="en-US" dirty="0"/>
              <a:t>, we calculate the strain and stress of each material point. Naturally, in the case of linear triangle elements, the strain and stress is </a:t>
            </a:r>
            <a:r>
              <a:rPr lang="en-US" i="1" dirty="0"/>
              <a:t>constant</a:t>
            </a:r>
            <a:r>
              <a:rPr lang="en-US" dirty="0"/>
              <a:t> within an element. This is because the shape function derivatives are constant. The MP integration is known to cause </a:t>
            </a:r>
            <a:r>
              <a:rPr lang="en-US" i="1" dirty="0"/>
              <a:t>oscillation</a:t>
            </a:r>
            <a:r>
              <a:rPr lang="en-US" dirty="0"/>
              <a:t> and cell-crossing error. </a:t>
            </a:r>
          </a:p>
          <a:p>
            <a:endParaRPr lang="en-US" dirty="0"/>
          </a:p>
          <a:p>
            <a:endParaRPr lang="en-US" dirty="0"/>
          </a:p>
          <a:p>
            <a:endParaRPr lang="en-US" dirty="0"/>
          </a:p>
        </p:txBody>
      </p:sp>
      <p:grpSp>
        <p:nvGrpSpPr>
          <p:cNvPr id="4" name="Group 3">
            <a:extLst>
              <a:ext uri="{FF2B5EF4-FFF2-40B4-BE49-F238E27FC236}">
                <a16:creationId xmlns:a16="http://schemas.microsoft.com/office/drawing/2014/main" id="{AC6EE9AB-E694-E7F8-B7D2-F5C7772A5652}"/>
              </a:ext>
            </a:extLst>
          </p:cNvPr>
          <p:cNvGrpSpPr>
            <a:grpSpLocks noChangeAspect="1"/>
          </p:cNvGrpSpPr>
          <p:nvPr/>
        </p:nvGrpSpPr>
        <p:grpSpPr>
          <a:xfrm>
            <a:off x="766310" y="4641378"/>
            <a:ext cx="1584176" cy="1555775"/>
            <a:chOff x="639865" y="4514862"/>
            <a:chExt cx="1906386" cy="1872208"/>
          </a:xfrm>
        </p:grpSpPr>
        <p:cxnSp>
          <p:nvCxnSpPr>
            <p:cNvPr id="5" name="Straight Connector 4">
              <a:extLst>
                <a:ext uri="{FF2B5EF4-FFF2-40B4-BE49-F238E27FC236}">
                  <a16:creationId xmlns:a16="http://schemas.microsoft.com/office/drawing/2014/main" id="{3C8820C0-B450-C803-1F73-7C7823C7C92C}"/>
                </a:ext>
              </a:extLst>
            </p:cNvPr>
            <p:cNvCxnSpPr/>
            <p:nvPr/>
          </p:nvCxnSpPr>
          <p:spPr>
            <a:xfrm>
              <a:off x="945912" y="4514862"/>
              <a:ext cx="0" cy="1872208"/>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Connector 5">
              <a:extLst>
                <a:ext uri="{FF2B5EF4-FFF2-40B4-BE49-F238E27FC236}">
                  <a16:creationId xmlns:a16="http://schemas.microsoft.com/office/drawing/2014/main" id="{CE61576A-ABE9-5E5A-159F-C68EA537BBCA}"/>
                </a:ext>
              </a:extLst>
            </p:cNvPr>
            <p:cNvCxnSpPr/>
            <p:nvPr/>
          </p:nvCxnSpPr>
          <p:spPr>
            <a:xfrm>
              <a:off x="2212348" y="4514862"/>
              <a:ext cx="0" cy="1872208"/>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B04294DB-E9F0-5930-989C-F26B50C53958}"/>
                </a:ext>
              </a:extLst>
            </p:cNvPr>
            <p:cNvCxnSpPr/>
            <p:nvPr/>
          </p:nvCxnSpPr>
          <p:spPr>
            <a:xfrm>
              <a:off x="659393" y="4802894"/>
              <a:ext cx="187200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a:extLst>
                <a:ext uri="{FF2B5EF4-FFF2-40B4-BE49-F238E27FC236}">
                  <a16:creationId xmlns:a16="http://schemas.microsoft.com/office/drawing/2014/main" id="{8536814E-60BC-72D1-871A-69A5204482B3}"/>
                </a:ext>
              </a:extLst>
            </p:cNvPr>
            <p:cNvCxnSpPr/>
            <p:nvPr/>
          </p:nvCxnSpPr>
          <p:spPr>
            <a:xfrm>
              <a:off x="674251" y="6060938"/>
              <a:ext cx="187200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9" name="Oval 8">
              <a:extLst>
                <a:ext uri="{FF2B5EF4-FFF2-40B4-BE49-F238E27FC236}">
                  <a16:creationId xmlns:a16="http://schemas.microsoft.com/office/drawing/2014/main" id="{3154967B-53E8-2BAE-9610-A1CCE6008939}"/>
                </a:ext>
              </a:extLst>
            </p:cNvPr>
            <p:cNvSpPr>
              <a:spLocks noChangeAspect="1"/>
            </p:cNvSpPr>
            <p:nvPr/>
          </p:nvSpPr>
          <p:spPr>
            <a:xfrm>
              <a:off x="1069860" y="5764559"/>
              <a:ext cx="216023" cy="21600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10" name="Rectangle 9">
              <a:extLst>
                <a:ext uri="{FF2B5EF4-FFF2-40B4-BE49-F238E27FC236}">
                  <a16:creationId xmlns:a16="http://schemas.microsoft.com/office/drawing/2014/main" id="{542B78E0-DFC4-AAA5-F195-BC3E7EB25DC3}"/>
                </a:ext>
              </a:extLst>
            </p:cNvPr>
            <p:cNvSpPr>
              <a:spLocks noChangeAspect="1"/>
            </p:cNvSpPr>
            <p:nvPr/>
          </p:nvSpPr>
          <p:spPr>
            <a:xfrm>
              <a:off x="876558" y="5983994"/>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a:extLst>
                <a:ext uri="{FF2B5EF4-FFF2-40B4-BE49-F238E27FC236}">
                  <a16:creationId xmlns:a16="http://schemas.microsoft.com/office/drawing/2014/main" id="{25E542AB-C277-291F-DA35-84D4F6E97F67}"/>
                </a:ext>
              </a:extLst>
            </p:cNvPr>
            <p:cNvSpPr>
              <a:spLocks noChangeAspect="1"/>
            </p:cNvSpPr>
            <p:nvPr/>
          </p:nvSpPr>
          <p:spPr>
            <a:xfrm>
              <a:off x="2133477" y="5979405"/>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23CB28A-2CB4-B5C6-56DB-DE1B2C42BB4C}"/>
                </a:ext>
              </a:extLst>
            </p:cNvPr>
            <p:cNvSpPr>
              <a:spLocks noChangeAspect="1"/>
            </p:cNvSpPr>
            <p:nvPr/>
          </p:nvSpPr>
          <p:spPr>
            <a:xfrm>
              <a:off x="876558" y="4731283"/>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angle 12">
              <a:extLst>
                <a:ext uri="{FF2B5EF4-FFF2-40B4-BE49-F238E27FC236}">
                  <a16:creationId xmlns:a16="http://schemas.microsoft.com/office/drawing/2014/main" id="{4445D533-D7DF-A1DF-EB1C-E7BC519662B5}"/>
                </a:ext>
              </a:extLst>
            </p:cNvPr>
            <p:cNvSpPr>
              <a:spLocks noChangeAspect="1"/>
            </p:cNvSpPr>
            <p:nvPr/>
          </p:nvSpPr>
          <p:spPr>
            <a:xfrm>
              <a:off x="2143002" y="4736219"/>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C9710DB8-2758-CB32-5EC0-E6C8B4782B56}"/>
                </a:ext>
              </a:extLst>
            </p:cNvPr>
            <p:cNvSpPr txBox="1"/>
            <p:nvPr/>
          </p:nvSpPr>
          <p:spPr>
            <a:xfrm>
              <a:off x="639865" y="4831632"/>
              <a:ext cx="360040" cy="360436"/>
            </a:xfrm>
            <a:prstGeom prst="rect">
              <a:avLst/>
            </a:prstGeom>
          </p:spPr>
          <p:txBody>
            <a:bodyPr wrap="square" rtlCol="0">
              <a:normAutofit fontScale="92500" lnSpcReduction="20000"/>
            </a:bodyPr>
            <a:lstStyle/>
            <a:p>
              <a:r>
                <a:rPr lang="es-ES" i="1" dirty="0">
                  <a:latin typeface="Times New Roman" pitchFamily="18" charset="0"/>
                  <a:cs typeface="Times New Roman" pitchFamily="18" charset="0"/>
                </a:rPr>
                <a:t>i</a:t>
              </a:r>
            </a:p>
          </p:txBody>
        </p:sp>
      </p:grpSp>
      <p:sp>
        <p:nvSpPr>
          <p:cNvPr id="21" name="Oval 20">
            <a:extLst>
              <a:ext uri="{FF2B5EF4-FFF2-40B4-BE49-F238E27FC236}">
                <a16:creationId xmlns:a16="http://schemas.microsoft.com/office/drawing/2014/main" id="{FE7D5D59-1AC0-55FA-D980-F5781B435295}"/>
              </a:ext>
            </a:extLst>
          </p:cNvPr>
          <p:cNvSpPr>
            <a:spLocks noChangeAspect="1"/>
          </p:cNvSpPr>
          <p:nvPr/>
        </p:nvSpPr>
        <p:spPr>
          <a:xfrm>
            <a:off x="1560338" y="5678897"/>
            <a:ext cx="179512" cy="17949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22" name="Oval 21">
            <a:extLst>
              <a:ext uri="{FF2B5EF4-FFF2-40B4-BE49-F238E27FC236}">
                <a16:creationId xmlns:a16="http://schemas.microsoft.com/office/drawing/2014/main" id="{5360C631-53DD-61FF-966F-A91B48C8BA51}"/>
              </a:ext>
            </a:extLst>
          </p:cNvPr>
          <p:cNvSpPr>
            <a:spLocks noChangeAspect="1"/>
          </p:cNvSpPr>
          <p:nvPr/>
        </p:nvSpPr>
        <p:spPr>
          <a:xfrm>
            <a:off x="1123629" y="5254019"/>
            <a:ext cx="179512" cy="17949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23" name="Oval 22">
            <a:extLst>
              <a:ext uri="{FF2B5EF4-FFF2-40B4-BE49-F238E27FC236}">
                <a16:creationId xmlns:a16="http://schemas.microsoft.com/office/drawing/2014/main" id="{96EE5E7A-9E26-21D4-C28D-5080568488F4}"/>
              </a:ext>
            </a:extLst>
          </p:cNvPr>
          <p:cNvSpPr>
            <a:spLocks noChangeAspect="1"/>
          </p:cNvSpPr>
          <p:nvPr/>
        </p:nvSpPr>
        <p:spPr>
          <a:xfrm>
            <a:off x="1358134" y="4940351"/>
            <a:ext cx="179512" cy="17949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24" name="Oval 23">
            <a:extLst>
              <a:ext uri="{FF2B5EF4-FFF2-40B4-BE49-F238E27FC236}">
                <a16:creationId xmlns:a16="http://schemas.microsoft.com/office/drawing/2014/main" id="{45FCDF6C-7697-68C3-3A78-DF3595F899CA}"/>
              </a:ext>
            </a:extLst>
          </p:cNvPr>
          <p:cNvSpPr>
            <a:spLocks noChangeAspect="1"/>
          </p:cNvSpPr>
          <p:nvPr/>
        </p:nvSpPr>
        <p:spPr>
          <a:xfrm>
            <a:off x="1773845" y="4944669"/>
            <a:ext cx="179512" cy="17949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25" name="Oval 24">
            <a:extLst>
              <a:ext uri="{FF2B5EF4-FFF2-40B4-BE49-F238E27FC236}">
                <a16:creationId xmlns:a16="http://schemas.microsoft.com/office/drawing/2014/main" id="{5462A08C-6A5C-60C2-3BB7-41ADC1178980}"/>
              </a:ext>
            </a:extLst>
          </p:cNvPr>
          <p:cNvSpPr>
            <a:spLocks noChangeAspect="1"/>
          </p:cNvSpPr>
          <p:nvPr/>
        </p:nvSpPr>
        <p:spPr>
          <a:xfrm>
            <a:off x="1776954" y="5343765"/>
            <a:ext cx="179512" cy="17949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6F4593F-E400-0B43-3F6D-DB676C1819F8}"/>
                  </a:ext>
                </a:extLst>
              </p:cNvPr>
              <p:cNvSpPr txBox="1"/>
              <p:nvPr/>
            </p:nvSpPr>
            <p:spPr>
              <a:xfrm>
                <a:off x="2090181" y="5025993"/>
                <a:ext cx="2194567" cy="738664"/>
              </a:xfrm>
              <a:prstGeom prst="rect">
                <a:avLst/>
              </a:prstGeom>
              <a:noFill/>
            </p:spPr>
            <p:txBody>
              <a:bodyPr wrap="square" rtlCol="0">
                <a:spAutoFit/>
              </a:bodyPr>
              <a:lstStyle/>
              <a:p>
                <a14:m>
                  <m:oMath xmlns:m="http://schemas.openxmlformats.org/officeDocument/2006/math">
                    <m:r>
                      <m:rPr>
                        <m:sty m:val="p"/>
                      </m:rPr>
                      <a:rPr lang="en-US" sz="1400" b="0" i="0" smtClean="0">
                        <a:latin typeface="Cambria Math" panose="02040503050406030204" pitchFamily="18" charset="0"/>
                      </a:rPr>
                      <m:t>Δ</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𝜀</m:t>
                        </m:r>
                      </m:e>
                      <m:sub>
                        <m:r>
                          <a:rPr lang="en-US" sz="1400" b="0" i="1" smtClean="0">
                            <a:latin typeface="Cambria Math" panose="02040503050406030204" pitchFamily="18" charset="0"/>
                          </a:rPr>
                          <m:t>𝑀𝑃</m:t>
                        </m:r>
                      </m:sub>
                    </m:sSub>
                  </m:oMath>
                </a14:m>
                <a:r>
                  <a:rPr lang="en-US" sz="1400" dirty="0"/>
                  <a:t> and state variables</a:t>
                </a:r>
              </a:p>
              <a:p>
                <a:r>
                  <a:rPr lang="en-US" sz="1400" dirty="0"/>
                  <a:t>are calculated uniquely for each material point  </a:t>
                </a:r>
              </a:p>
            </p:txBody>
          </p:sp>
        </mc:Choice>
        <mc:Fallback xmlns="">
          <p:sp>
            <p:nvSpPr>
              <p:cNvPr id="26" name="TextBox 25">
                <a:extLst>
                  <a:ext uri="{FF2B5EF4-FFF2-40B4-BE49-F238E27FC236}">
                    <a16:creationId xmlns:a16="http://schemas.microsoft.com/office/drawing/2014/main" id="{06F4593F-E400-0B43-3F6D-DB676C1819F8}"/>
                  </a:ext>
                </a:extLst>
              </p:cNvPr>
              <p:cNvSpPr txBox="1">
                <a:spLocks noRot="1" noChangeAspect="1" noMove="1" noResize="1" noEditPoints="1" noAdjustHandles="1" noChangeArrowheads="1" noChangeShapeType="1" noTextEdit="1"/>
              </p:cNvSpPr>
              <p:nvPr/>
            </p:nvSpPr>
            <p:spPr>
              <a:xfrm>
                <a:off x="2090181" y="5025993"/>
                <a:ext cx="2194567" cy="738664"/>
              </a:xfrm>
              <a:prstGeom prst="rect">
                <a:avLst/>
              </a:prstGeom>
              <a:blipFill>
                <a:blip r:embed="rId2"/>
                <a:stretch>
                  <a:fillRect l="-833" t="-820" b="-7377"/>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8AB36693-BFD3-74A8-8624-6CD318C49993}"/>
              </a:ext>
            </a:extLst>
          </p:cNvPr>
          <p:cNvCxnSpPr/>
          <p:nvPr/>
        </p:nvCxnSpPr>
        <p:spPr>
          <a:xfrm>
            <a:off x="4572000" y="1231900"/>
            <a:ext cx="0" cy="5118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4C85CF4F-1A76-CF08-AB80-15CD9FD647EC}"/>
              </a:ext>
            </a:extLst>
          </p:cNvPr>
          <p:cNvSpPr txBox="1">
            <a:spLocks/>
          </p:cNvSpPr>
          <p:nvPr/>
        </p:nvSpPr>
        <p:spPr bwMode="auto">
          <a:xfrm>
            <a:off x="4773022" y="1492896"/>
            <a:ext cx="3875087" cy="430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42900" indent="-342900" algn="l" rtl="0" eaLnBrk="1" fontAlgn="base" hangingPunct="1">
              <a:spcBef>
                <a:spcPct val="20000"/>
              </a:spcBef>
              <a:spcAft>
                <a:spcPct val="0"/>
              </a:spcAft>
              <a:defRPr sz="2000">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008BBF"/>
              </a:buClr>
              <a:buFont typeface="Arial" charset="0"/>
              <a:buChar char="•"/>
              <a:defRPr sz="2000">
                <a:solidFill>
                  <a:schemeClr val="tx1"/>
                </a:solidFill>
                <a:latin typeface="Calibri" pitchFamily="34" charset="0"/>
              </a:defRPr>
            </a:lvl2pPr>
            <a:lvl3pPr marL="1143000" indent="-228600" algn="l" rtl="0" eaLnBrk="1" fontAlgn="base" hangingPunct="1">
              <a:spcBef>
                <a:spcPct val="20000"/>
              </a:spcBef>
              <a:spcAft>
                <a:spcPct val="0"/>
              </a:spcAft>
              <a:buClr>
                <a:srgbClr val="008BBF"/>
              </a:buClr>
              <a:buFont typeface="Arial" pitchFamily="34" charset="0"/>
              <a:buChar char="•"/>
              <a:defRPr sz="2000">
                <a:solidFill>
                  <a:schemeClr val="tx1"/>
                </a:solidFill>
                <a:latin typeface="Calibri" pitchFamily="34" charset="0"/>
              </a:defRPr>
            </a:lvl3pPr>
            <a:lvl4pPr marL="1600200" indent="-228600" algn="l" rtl="0" eaLnBrk="1" fontAlgn="base" hangingPunct="1">
              <a:spcBef>
                <a:spcPct val="20000"/>
              </a:spcBef>
              <a:spcAft>
                <a:spcPct val="0"/>
              </a:spcAft>
              <a:buClr>
                <a:srgbClr val="008BBF"/>
              </a:buClr>
              <a:buFont typeface="Arial" pitchFamily="34" charset="0"/>
              <a:buChar char="•"/>
              <a:defRPr sz="2000">
                <a:solidFill>
                  <a:schemeClr val="tx1"/>
                </a:solidFill>
                <a:latin typeface="Calibri" pitchFamily="34" charset="0"/>
              </a:defRPr>
            </a:lvl4pPr>
            <a:lvl5pPr marL="2057400" indent="-228600" algn="l" rtl="0" eaLnBrk="1" fontAlgn="base" hangingPunct="1">
              <a:spcBef>
                <a:spcPct val="20000"/>
              </a:spcBef>
              <a:spcAft>
                <a:spcPct val="0"/>
              </a:spcAft>
              <a:buClr>
                <a:srgbClr val="008BBF"/>
              </a:buClr>
              <a:buFont typeface="Arial" charset="0"/>
              <a:buChar char="•"/>
              <a:defRPr sz="2000">
                <a:solidFill>
                  <a:schemeClr val="tx1"/>
                </a:solidFill>
                <a:latin typeface="Calibri" pitchFamily="34" charset="0"/>
              </a:defRPr>
            </a:lvl5pPr>
            <a:lvl6pPr marL="25146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Clr>
                <a:srgbClr val="008BBF"/>
              </a:buClr>
              <a:buFont typeface="Arial" charset="0"/>
              <a:buChar char="•"/>
              <a:defRPr sz="2000">
                <a:solidFill>
                  <a:schemeClr val="tx1"/>
                </a:solidFill>
                <a:latin typeface="+mn-lt"/>
              </a:defRPr>
            </a:lvl9pPr>
          </a:lstStyle>
          <a:p>
            <a:r>
              <a:rPr lang="en-US" b="1" dirty="0"/>
              <a:t>GP integration </a:t>
            </a:r>
            <a:r>
              <a:rPr lang="en-US" dirty="0"/>
              <a:t>is often used to mitigate this error. However, in GP integration, we calculate the strain at a single point gauss point in an element and the stress at that point. We then overwrite the stress and the state variables for all the material points in the element. </a:t>
            </a:r>
          </a:p>
          <a:p>
            <a:endParaRPr lang="en-US" kern="0" dirty="0"/>
          </a:p>
          <a:p>
            <a:endParaRPr lang="en-US" kern="0" dirty="0"/>
          </a:p>
          <a:p>
            <a:endParaRPr lang="en-US" kern="0" dirty="0"/>
          </a:p>
        </p:txBody>
      </p:sp>
      <p:cxnSp>
        <p:nvCxnSpPr>
          <p:cNvPr id="32" name="Straight Connector 31">
            <a:extLst>
              <a:ext uri="{FF2B5EF4-FFF2-40B4-BE49-F238E27FC236}">
                <a16:creationId xmlns:a16="http://schemas.microsoft.com/office/drawing/2014/main" id="{EE42532F-94DB-A077-270D-0A3D4CB66A08}"/>
              </a:ext>
            </a:extLst>
          </p:cNvPr>
          <p:cNvCxnSpPr>
            <a:cxnSpLocks/>
          </p:cNvCxnSpPr>
          <p:nvPr/>
        </p:nvCxnSpPr>
        <p:spPr>
          <a:xfrm>
            <a:off x="5135310" y="4736585"/>
            <a:ext cx="1257035" cy="12570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2BB81CB-ECFB-651B-9BE1-91520077E47C}"/>
              </a:ext>
            </a:extLst>
          </p:cNvPr>
          <p:cNvGrpSpPr>
            <a:grpSpLocks noChangeAspect="1"/>
          </p:cNvGrpSpPr>
          <p:nvPr/>
        </p:nvGrpSpPr>
        <p:grpSpPr>
          <a:xfrm>
            <a:off x="4958968" y="4587216"/>
            <a:ext cx="1584176" cy="1555775"/>
            <a:chOff x="639865" y="4514862"/>
            <a:chExt cx="1906386" cy="1872208"/>
          </a:xfrm>
        </p:grpSpPr>
        <p:cxnSp>
          <p:nvCxnSpPr>
            <p:cNvPr id="34" name="Straight Connector 33">
              <a:extLst>
                <a:ext uri="{FF2B5EF4-FFF2-40B4-BE49-F238E27FC236}">
                  <a16:creationId xmlns:a16="http://schemas.microsoft.com/office/drawing/2014/main" id="{43F6ACB0-8A1F-66EB-20AD-A6F630C4623B}"/>
                </a:ext>
              </a:extLst>
            </p:cNvPr>
            <p:cNvCxnSpPr/>
            <p:nvPr/>
          </p:nvCxnSpPr>
          <p:spPr>
            <a:xfrm>
              <a:off x="945912" y="4514862"/>
              <a:ext cx="0" cy="1872208"/>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AE23D4FF-AF33-FBE2-3F0B-A323978BB26C}"/>
                </a:ext>
              </a:extLst>
            </p:cNvPr>
            <p:cNvCxnSpPr/>
            <p:nvPr/>
          </p:nvCxnSpPr>
          <p:spPr>
            <a:xfrm>
              <a:off x="2212348" y="4514862"/>
              <a:ext cx="0" cy="1872208"/>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AF9801D6-72C2-6AFC-BDE6-F47B39B43682}"/>
                </a:ext>
              </a:extLst>
            </p:cNvPr>
            <p:cNvCxnSpPr/>
            <p:nvPr/>
          </p:nvCxnSpPr>
          <p:spPr>
            <a:xfrm>
              <a:off x="659393" y="4802894"/>
              <a:ext cx="187200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2942EF15-C04F-072F-713C-7CE49B472FCD}"/>
                </a:ext>
              </a:extLst>
            </p:cNvPr>
            <p:cNvCxnSpPr/>
            <p:nvPr/>
          </p:nvCxnSpPr>
          <p:spPr>
            <a:xfrm>
              <a:off x="674251" y="6060938"/>
              <a:ext cx="187200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38" name="Oval 37">
              <a:extLst>
                <a:ext uri="{FF2B5EF4-FFF2-40B4-BE49-F238E27FC236}">
                  <a16:creationId xmlns:a16="http://schemas.microsoft.com/office/drawing/2014/main" id="{6809B11C-ED30-B5F8-FFF4-B0BA9941A36D}"/>
                </a:ext>
              </a:extLst>
            </p:cNvPr>
            <p:cNvSpPr>
              <a:spLocks noChangeAspect="1"/>
            </p:cNvSpPr>
            <p:nvPr/>
          </p:nvSpPr>
          <p:spPr>
            <a:xfrm>
              <a:off x="1069860" y="5764559"/>
              <a:ext cx="216023" cy="21600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39" name="Rectangle 38">
              <a:extLst>
                <a:ext uri="{FF2B5EF4-FFF2-40B4-BE49-F238E27FC236}">
                  <a16:creationId xmlns:a16="http://schemas.microsoft.com/office/drawing/2014/main" id="{9C408694-5161-BB6C-B3B4-2B0886109CBD}"/>
                </a:ext>
              </a:extLst>
            </p:cNvPr>
            <p:cNvSpPr>
              <a:spLocks noChangeAspect="1"/>
            </p:cNvSpPr>
            <p:nvPr/>
          </p:nvSpPr>
          <p:spPr>
            <a:xfrm>
              <a:off x="876558" y="5983994"/>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angle 39">
              <a:extLst>
                <a:ext uri="{FF2B5EF4-FFF2-40B4-BE49-F238E27FC236}">
                  <a16:creationId xmlns:a16="http://schemas.microsoft.com/office/drawing/2014/main" id="{21BE95FB-D8A8-8936-6E4C-86BE68E0DF30}"/>
                </a:ext>
              </a:extLst>
            </p:cNvPr>
            <p:cNvSpPr>
              <a:spLocks noChangeAspect="1"/>
            </p:cNvSpPr>
            <p:nvPr/>
          </p:nvSpPr>
          <p:spPr>
            <a:xfrm>
              <a:off x="2133477" y="5979405"/>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angle 40">
              <a:extLst>
                <a:ext uri="{FF2B5EF4-FFF2-40B4-BE49-F238E27FC236}">
                  <a16:creationId xmlns:a16="http://schemas.microsoft.com/office/drawing/2014/main" id="{965DA647-508A-BAAB-78B6-19F3A25DE7B0}"/>
                </a:ext>
              </a:extLst>
            </p:cNvPr>
            <p:cNvSpPr>
              <a:spLocks noChangeAspect="1"/>
            </p:cNvSpPr>
            <p:nvPr/>
          </p:nvSpPr>
          <p:spPr>
            <a:xfrm>
              <a:off x="876558" y="4731283"/>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Rectangle 41">
              <a:extLst>
                <a:ext uri="{FF2B5EF4-FFF2-40B4-BE49-F238E27FC236}">
                  <a16:creationId xmlns:a16="http://schemas.microsoft.com/office/drawing/2014/main" id="{1458AD80-A218-16B3-6E03-6BF873B877A7}"/>
                </a:ext>
              </a:extLst>
            </p:cNvPr>
            <p:cNvSpPr>
              <a:spLocks noChangeAspect="1"/>
            </p:cNvSpPr>
            <p:nvPr/>
          </p:nvSpPr>
          <p:spPr>
            <a:xfrm>
              <a:off x="2143002" y="4736219"/>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TextBox 42">
              <a:extLst>
                <a:ext uri="{FF2B5EF4-FFF2-40B4-BE49-F238E27FC236}">
                  <a16:creationId xmlns:a16="http://schemas.microsoft.com/office/drawing/2014/main" id="{E1B5B42B-7989-EB04-8E4B-C5F702203255}"/>
                </a:ext>
              </a:extLst>
            </p:cNvPr>
            <p:cNvSpPr txBox="1"/>
            <p:nvPr/>
          </p:nvSpPr>
          <p:spPr>
            <a:xfrm>
              <a:off x="639865" y="4831632"/>
              <a:ext cx="360040" cy="360436"/>
            </a:xfrm>
            <a:prstGeom prst="rect">
              <a:avLst/>
            </a:prstGeom>
          </p:spPr>
          <p:txBody>
            <a:bodyPr wrap="square" rtlCol="0">
              <a:normAutofit fontScale="92500" lnSpcReduction="20000"/>
            </a:bodyPr>
            <a:lstStyle/>
            <a:p>
              <a:r>
                <a:rPr lang="es-ES" i="1" dirty="0">
                  <a:latin typeface="Times New Roman" pitchFamily="18" charset="0"/>
                  <a:cs typeface="Times New Roman" pitchFamily="18" charset="0"/>
                </a:rPr>
                <a:t>i</a:t>
              </a:r>
            </a:p>
          </p:txBody>
        </p:sp>
      </p:grpSp>
      <p:sp>
        <p:nvSpPr>
          <p:cNvPr id="44" name="Oval 43">
            <a:extLst>
              <a:ext uri="{FF2B5EF4-FFF2-40B4-BE49-F238E27FC236}">
                <a16:creationId xmlns:a16="http://schemas.microsoft.com/office/drawing/2014/main" id="{1084358C-4AFA-CC9C-DA33-30BA28F59933}"/>
              </a:ext>
            </a:extLst>
          </p:cNvPr>
          <p:cNvSpPr>
            <a:spLocks noChangeAspect="1"/>
          </p:cNvSpPr>
          <p:nvPr/>
        </p:nvSpPr>
        <p:spPr>
          <a:xfrm>
            <a:off x="5752996" y="5624735"/>
            <a:ext cx="179512" cy="17949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45" name="Oval 44">
            <a:extLst>
              <a:ext uri="{FF2B5EF4-FFF2-40B4-BE49-F238E27FC236}">
                <a16:creationId xmlns:a16="http://schemas.microsoft.com/office/drawing/2014/main" id="{6B98C329-0B84-3F56-DD7C-57CB56783F21}"/>
              </a:ext>
            </a:extLst>
          </p:cNvPr>
          <p:cNvSpPr>
            <a:spLocks noChangeAspect="1"/>
          </p:cNvSpPr>
          <p:nvPr/>
        </p:nvSpPr>
        <p:spPr>
          <a:xfrm>
            <a:off x="5316287" y="5199857"/>
            <a:ext cx="179512" cy="17949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46" name="Oval 45">
            <a:extLst>
              <a:ext uri="{FF2B5EF4-FFF2-40B4-BE49-F238E27FC236}">
                <a16:creationId xmlns:a16="http://schemas.microsoft.com/office/drawing/2014/main" id="{5B6D8C0F-B97C-83E0-6BEE-0C27B17210FE}"/>
              </a:ext>
            </a:extLst>
          </p:cNvPr>
          <p:cNvSpPr>
            <a:spLocks noChangeAspect="1"/>
          </p:cNvSpPr>
          <p:nvPr/>
        </p:nvSpPr>
        <p:spPr>
          <a:xfrm>
            <a:off x="5550792" y="4886189"/>
            <a:ext cx="179512" cy="17949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47" name="Oval 46">
            <a:extLst>
              <a:ext uri="{FF2B5EF4-FFF2-40B4-BE49-F238E27FC236}">
                <a16:creationId xmlns:a16="http://schemas.microsoft.com/office/drawing/2014/main" id="{4B01DDC8-CF2B-8444-1027-7C12CBB62DED}"/>
              </a:ext>
            </a:extLst>
          </p:cNvPr>
          <p:cNvSpPr>
            <a:spLocks noChangeAspect="1"/>
          </p:cNvSpPr>
          <p:nvPr/>
        </p:nvSpPr>
        <p:spPr>
          <a:xfrm>
            <a:off x="5966503" y="4890507"/>
            <a:ext cx="179512" cy="17949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48" name="Oval 47">
            <a:extLst>
              <a:ext uri="{FF2B5EF4-FFF2-40B4-BE49-F238E27FC236}">
                <a16:creationId xmlns:a16="http://schemas.microsoft.com/office/drawing/2014/main" id="{7C011533-95A9-2A8E-4AF0-4B0C0949CAC9}"/>
              </a:ext>
            </a:extLst>
          </p:cNvPr>
          <p:cNvSpPr>
            <a:spLocks noChangeAspect="1"/>
          </p:cNvSpPr>
          <p:nvPr/>
        </p:nvSpPr>
        <p:spPr>
          <a:xfrm>
            <a:off x="5969612" y="5289603"/>
            <a:ext cx="179512" cy="17949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AFE3602-9673-4F57-737C-C1CA8164FB62}"/>
                  </a:ext>
                </a:extLst>
              </p:cNvPr>
              <p:cNvSpPr txBox="1"/>
              <p:nvPr/>
            </p:nvSpPr>
            <p:spPr>
              <a:xfrm>
                <a:off x="6730706" y="4388924"/>
                <a:ext cx="1761842" cy="1815882"/>
              </a:xfrm>
              <a:prstGeom prst="rect">
                <a:avLst/>
              </a:prstGeom>
              <a:noFill/>
            </p:spPr>
            <p:txBody>
              <a:bodyPr wrap="square" rtlCol="0">
                <a:spAutoFit/>
              </a:bodyPr>
              <a:lstStyle/>
              <a:p>
                <a14:m>
                  <m:oMath xmlns:m="http://schemas.openxmlformats.org/officeDocument/2006/math">
                    <m:r>
                      <m:rPr>
                        <m:sty m:val="p"/>
                      </m:rPr>
                      <a:rPr lang="en-US" sz="1400" b="0" i="0" smtClean="0">
                        <a:latin typeface="Cambria Math" panose="02040503050406030204" pitchFamily="18" charset="0"/>
                      </a:rPr>
                      <m:t>Δ</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𝜀</m:t>
                        </m:r>
                      </m:e>
                      <m:sub>
                        <m:r>
                          <a:rPr lang="en-US" sz="1400" b="0" i="1" smtClean="0">
                            <a:latin typeface="Cambria Math" panose="02040503050406030204" pitchFamily="18" charset="0"/>
                          </a:rPr>
                          <m:t>𝑀𝑃</m:t>
                        </m:r>
                      </m:sub>
                    </m:sSub>
                  </m:oMath>
                </a14:m>
                <a:r>
                  <a:rPr lang="en-US" sz="1400" dirty="0"/>
                  <a:t> and state variables</a:t>
                </a:r>
              </a:p>
              <a:p>
                <a:r>
                  <a:rPr lang="en-US" sz="1400" dirty="0"/>
                  <a:t>are calculated at the gauss point.  We force the stress and state variables to be the same in the entire element</a:t>
                </a:r>
              </a:p>
            </p:txBody>
          </p:sp>
        </mc:Choice>
        <mc:Fallback xmlns="">
          <p:sp>
            <p:nvSpPr>
              <p:cNvPr id="49" name="TextBox 48">
                <a:extLst>
                  <a:ext uri="{FF2B5EF4-FFF2-40B4-BE49-F238E27FC236}">
                    <a16:creationId xmlns:a16="http://schemas.microsoft.com/office/drawing/2014/main" id="{EAFE3602-9673-4F57-737C-C1CA8164FB62}"/>
                  </a:ext>
                </a:extLst>
              </p:cNvPr>
              <p:cNvSpPr txBox="1">
                <a:spLocks noRot="1" noChangeAspect="1" noMove="1" noResize="1" noEditPoints="1" noAdjustHandles="1" noChangeArrowheads="1" noChangeShapeType="1" noTextEdit="1"/>
              </p:cNvSpPr>
              <p:nvPr/>
            </p:nvSpPr>
            <p:spPr>
              <a:xfrm>
                <a:off x="6730706" y="4388924"/>
                <a:ext cx="1761842" cy="1815882"/>
              </a:xfrm>
              <a:prstGeom prst="rect">
                <a:avLst/>
              </a:prstGeom>
              <a:blipFill>
                <a:blip r:embed="rId3"/>
                <a:stretch>
                  <a:fillRect l="-1038" t="-671" r="-692" b="-2349"/>
                </a:stretch>
              </a:blipFill>
            </p:spPr>
            <p:txBody>
              <a:bodyPr/>
              <a:lstStyle/>
              <a:p>
                <a:r>
                  <a:rPr lang="en-US">
                    <a:noFill/>
                  </a:rPr>
                  <a:t> </a:t>
                </a:r>
              </a:p>
            </p:txBody>
          </p:sp>
        </mc:Fallback>
      </mc:AlternateContent>
      <p:sp>
        <p:nvSpPr>
          <p:cNvPr id="50" name="Oval 49">
            <a:extLst>
              <a:ext uri="{FF2B5EF4-FFF2-40B4-BE49-F238E27FC236}">
                <a16:creationId xmlns:a16="http://schemas.microsoft.com/office/drawing/2014/main" id="{AA2BEFF1-40B0-C14A-E38C-D77D8803494B}"/>
              </a:ext>
            </a:extLst>
          </p:cNvPr>
          <p:cNvSpPr>
            <a:spLocks noChangeAspect="1"/>
          </p:cNvSpPr>
          <p:nvPr/>
        </p:nvSpPr>
        <p:spPr>
          <a:xfrm>
            <a:off x="5470214" y="5403219"/>
            <a:ext cx="179512" cy="179493"/>
          </a:xfrm>
          <a:prstGeom prst="ellipse">
            <a:avLst/>
          </a:prstGeom>
          <a:solidFill>
            <a:srgbClr val="76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51" name="Oval 50">
            <a:extLst>
              <a:ext uri="{FF2B5EF4-FFF2-40B4-BE49-F238E27FC236}">
                <a16:creationId xmlns:a16="http://schemas.microsoft.com/office/drawing/2014/main" id="{35CD2D15-7D7B-7B0E-27BC-AA8F843EA538}"/>
              </a:ext>
            </a:extLst>
          </p:cNvPr>
          <p:cNvSpPr>
            <a:spLocks noChangeAspect="1"/>
          </p:cNvSpPr>
          <p:nvPr/>
        </p:nvSpPr>
        <p:spPr>
          <a:xfrm>
            <a:off x="5788316" y="5078896"/>
            <a:ext cx="179512" cy="179493"/>
          </a:xfrm>
          <a:prstGeom prst="ellipse">
            <a:avLst/>
          </a:prstGeom>
          <a:solidFill>
            <a:srgbClr val="76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cxnSp>
        <p:nvCxnSpPr>
          <p:cNvPr id="53" name="Straight Arrow Connector 52">
            <a:extLst>
              <a:ext uri="{FF2B5EF4-FFF2-40B4-BE49-F238E27FC236}">
                <a16:creationId xmlns:a16="http://schemas.microsoft.com/office/drawing/2014/main" id="{88A1A62F-E10E-0753-4FBC-DD2B9656C247}"/>
              </a:ext>
            </a:extLst>
          </p:cNvPr>
          <p:cNvCxnSpPr>
            <a:stCxn id="50" idx="3"/>
          </p:cNvCxnSpPr>
          <p:nvPr/>
        </p:nvCxnSpPr>
        <p:spPr>
          <a:xfrm flipH="1">
            <a:off x="5389631" y="5556426"/>
            <a:ext cx="106872" cy="166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56EDDA5-43DA-738A-5A08-7A20C867508B}"/>
              </a:ext>
            </a:extLst>
          </p:cNvPr>
          <p:cNvCxnSpPr>
            <a:cxnSpLocks/>
            <a:stCxn id="50" idx="5"/>
          </p:cNvCxnSpPr>
          <p:nvPr/>
        </p:nvCxnSpPr>
        <p:spPr>
          <a:xfrm>
            <a:off x="5623437" y="5556426"/>
            <a:ext cx="227310" cy="175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23AE0-4838-E0A2-7F19-ED2DC68B3D8C}"/>
              </a:ext>
            </a:extLst>
          </p:cNvPr>
          <p:cNvCxnSpPr>
            <a:cxnSpLocks/>
            <a:stCxn id="50" idx="1"/>
          </p:cNvCxnSpPr>
          <p:nvPr/>
        </p:nvCxnSpPr>
        <p:spPr>
          <a:xfrm flipH="1" flipV="1">
            <a:off x="5386563" y="5267157"/>
            <a:ext cx="109940" cy="162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C996559-596D-B98D-94CC-4A2C3721DC2B}"/>
              </a:ext>
            </a:extLst>
          </p:cNvPr>
          <p:cNvCxnSpPr>
            <a:cxnSpLocks/>
            <a:stCxn id="51" idx="1"/>
          </p:cNvCxnSpPr>
          <p:nvPr/>
        </p:nvCxnSpPr>
        <p:spPr>
          <a:xfrm flipH="1" flipV="1">
            <a:off x="5627949" y="4971831"/>
            <a:ext cx="186656" cy="1333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3AAC614-D708-B6B2-8567-0A62A3AB01C3}"/>
              </a:ext>
            </a:extLst>
          </p:cNvPr>
          <p:cNvCxnSpPr>
            <a:cxnSpLocks/>
            <a:stCxn id="51" idx="5"/>
          </p:cNvCxnSpPr>
          <p:nvPr/>
        </p:nvCxnSpPr>
        <p:spPr>
          <a:xfrm>
            <a:off x="5941539" y="5232103"/>
            <a:ext cx="158075" cy="1575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985A7E4-BDBF-A76A-45D3-42EC5F7D859A}"/>
              </a:ext>
            </a:extLst>
          </p:cNvPr>
          <p:cNvCxnSpPr>
            <a:cxnSpLocks/>
            <a:stCxn id="51" idx="7"/>
          </p:cNvCxnSpPr>
          <p:nvPr/>
        </p:nvCxnSpPr>
        <p:spPr>
          <a:xfrm flipV="1">
            <a:off x="5941539" y="4961577"/>
            <a:ext cx="137399" cy="143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612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1EDD-8BC7-2062-CC39-6B1B03253CF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21D1A98C-18D3-5CA2-20C6-9B96F4650BC9}"/>
              </a:ext>
            </a:extLst>
          </p:cNvPr>
          <p:cNvSpPr>
            <a:spLocks noGrp="1"/>
          </p:cNvSpPr>
          <p:nvPr>
            <p:ph idx="1"/>
          </p:nvPr>
        </p:nvSpPr>
        <p:spPr>
          <a:xfrm>
            <a:off x="696913" y="1222375"/>
            <a:ext cx="7874000" cy="4300538"/>
          </a:xfrm>
        </p:spPr>
        <p:txBody>
          <a:bodyPr/>
          <a:lstStyle/>
          <a:p>
            <a:r>
              <a:rPr lang="en-US" dirty="0"/>
              <a:t>If GP “Mixed” integration is used, then we call the following subroutine for fully filled elements: </a:t>
            </a:r>
          </a:p>
          <a:p>
            <a:endParaRPr lang="en-US" dirty="0"/>
          </a:p>
          <a:p>
            <a:endParaRPr lang="en-US" dirty="0"/>
          </a:p>
          <a:p>
            <a:endParaRPr lang="en-US" dirty="0"/>
          </a:p>
          <a:p>
            <a:r>
              <a:rPr lang="en-US" dirty="0"/>
              <a:t>The stresses of all the material points are overwritten as follows: </a:t>
            </a:r>
          </a:p>
        </p:txBody>
      </p:sp>
      <p:pic>
        <p:nvPicPr>
          <p:cNvPr id="5" name="Picture 4">
            <a:extLst>
              <a:ext uri="{FF2B5EF4-FFF2-40B4-BE49-F238E27FC236}">
                <a16:creationId xmlns:a16="http://schemas.microsoft.com/office/drawing/2014/main" id="{0AC6E086-9513-3BEA-9314-32048560582E}"/>
              </a:ext>
            </a:extLst>
          </p:cNvPr>
          <p:cNvPicPr>
            <a:picLocks noChangeAspect="1"/>
          </p:cNvPicPr>
          <p:nvPr/>
        </p:nvPicPr>
        <p:blipFill>
          <a:blip r:embed="rId2"/>
          <a:stretch>
            <a:fillRect/>
          </a:stretch>
        </p:blipFill>
        <p:spPr>
          <a:xfrm>
            <a:off x="1045970" y="1990055"/>
            <a:ext cx="6957663" cy="807790"/>
          </a:xfrm>
          <a:prstGeom prst="rect">
            <a:avLst/>
          </a:prstGeom>
          <a:ln>
            <a:solidFill>
              <a:srgbClr val="FF0000"/>
            </a:solidFill>
          </a:ln>
        </p:spPr>
      </p:pic>
      <p:pic>
        <p:nvPicPr>
          <p:cNvPr id="7" name="Picture 6">
            <a:extLst>
              <a:ext uri="{FF2B5EF4-FFF2-40B4-BE49-F238E27FC236}">
                <a16:creationId xmlns:a16="http://schemas.microsoft.com/office/drawing/2014/main" id="{540B9D06-7483-0BED-75EB-E56B3004A266}"/>
              </a:ext>
            </a:extLst>
          </p:cNvPr>
          <p:cNvPicPr>
            <a:picLocks noChangeAspect="1"/>
          </p:cNvPicPr>
          <p:nvPr/>
        </p:nvPicPr>
        <p:blipFill>
          <a:blip r:embed="rId3"/>
          <a:stretch>
            <a:fillRect/>
          </a:stretch>
        </p:blipFill>
        <p:spPr>
          <a:xfrm>
            <a:off x="1045970" y="3429000"/>
            <a:ext cx="5551667" cy="2921930"/>
          </a:xfrm>
          <a:prstGeom prst="rect">
            <a:avLst/>
          </a:prstGeom>
          <a:ln>
            <a:solidFill>
              <a:srgbClr val="FF0000"/>
            </a:solidFill>
          </a:ln>
        </p:spPr>
      </p:pic>
    </p:spTree>
    <p:extLst>
      <p:ext uri="{BB962C8B-B14F-4D97-AF65-F5344CB8AC3E}">
        <p14:creationId xmlns:p14="http://schemas.microsoft.com/office/powerpoint/2010/main" val="460153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1EDD-8BC7-2062-CC39-6B1B03253CF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21D1A98C-18D3-5CA2-20C6-9B96F4650BC9}"/>
              </a:ext>
            </a:extLst>
          </p:cNvPr>
          <p:cNvSpPr>
            <a:spLocks noGrp="1"/>
          </p:cNvSpPr>
          <p:nvPr>
            <p:ph idx="1"/>
          </p:nvPr>
        </p:nvSpPr>
        <p:spPr/>
        <p:txBody>
          <a:bodyPr/>
          <a:lstStyle/>
          <a:p>
            <a:r>
              <a:rPr lang="en-US" dirty="0"/>
              <a:t>10) During each time step, we update the tributary volume (i.e., weight) associated with each material point based on the volumetric strain.</a:t>
            </a:r>
          </a:p>
          <a:p>
            <a:endParaRPr lang="en-US" dirty="0"/>
          </a:p>
          <a:p>
            <a:endParaRPr lang="en-US" dirty="0"/>
          </a:p>
          <a:p>
            <a:endParaRPr lang="en-US" dirty="0"/>
          </a:p>
          <a:p>
            <a:r>
              <a:rPr lang="en-US" dirty="0"/>
              <a:t>Compression causes negative volumetric strain. As such, this manifests as an increase in the density  </a:t>
            </a:r>
          </a:p>
        </p:txBody>
      </p:sp>
      <p:pic>
        <p:nvPicPr>
          <p:cNvPr id="5" name="Picture 4">
            <a:extLst>
              <a:ext uri="{FF2B5EF4-FFF2-40B4-BE49-F238E27FC236}">
                <a16:creationId xmlns:a16="http://schemas.microsoft.com/office/drawing/2014/main" id="{D7BC836C-8ECC-E2F9-1C8C-16034C6FFF8A}"/>
              </a:ext>
            </a:extLst>
          </p:cNvPr>
          <p:cNvPicPr>
            <a:picLocks noChangeAspect="1"/>
          </p:cNvPicPr>
          <p:nvPr/>
        </p:nvPicPr>
        <p:blipFill rotWithShape="1">
          <a:blip r:embed="rId2"/>
          <a:srcRect t="9520"/>
          <a:stretch/>
        </p:blipFill>
        <p:spPr>
          <a:xfrm>
            <a:off x="1262273" y="2228852"/>
            <a:ext cx="2833477" cy="652874"/>
          </a:xfrm>
          <a:prstGeom prst="rect">
            <a:avLst/>
          </a:prstGeom>
          <a:ln>
            <a:solidFill>
              <a:srgbClr val="FF0000"/>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ECE436-2407-5958-20E3-5839D7C9F1EC}"/>
                  </a:ext>
                </a:extLst>
              </p:cNvPr>
              <p:cNvSpPr txBox="1"/>
              <p:nvPr/>
            </p:nvSpPr>
            <p:spPr>
              <a:xfrm>
                <a:off x="971550" y="4191000"/>
                <a:ext cx="3141566" cy="4156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Δ</m:t>
                      </m:r>
                      <m:sSubSup>
                        <m:sSubSupPr>
                          <m:ctrlPr>
                            <a:rPr lang="en-US" i="1">
                              <a:latin typeface="Cambria Math" panose="02040503050406030204" pitchFamily="18" charset="0"/>
                            </a:rPr>
                          </m:ctrlPr>
                        </m:sSubSupPr>
                        <m:e>
                          <m:r>
                            <a:rPr lang="en-US" i="1">
                              <a:latin typeface="Cambria Math" panose="02040503050406030204" pitchFamily="18" charset="0"/>
                            </a:rPr>
                            <m:t>𝜀</m:t>
                          </m:r>
                        </m:e>
                        <m:sub>
                          <m:r>
                            <a:rPr lang="en-US" i="1">
                              <a:latin typeface="Cambria Math" panose="02040503050406030204" pitchFamily="18" charset="0"/>
                            </a:rPr>
                            <m:t>𝑣𝑜𝑙</m:t>
                          </m:r>
                          <m:r>
                            <a:rPr lang="en-US" i="1">
                              <a:latin typeface="Cambria Math" panose="02040503050406030204" pitchFamily="18" charset="0"/>
                            </a:rPr>
                            <m:t>,</m:t>
                          </m:r>
                          <m:r>
                            <a:rPr lang="en-US" i="1">
                              <a:latin typeface="Cambria Math" panose="02040503050406030204" pitchFamily="18" charset="0"/>
                            </a:rPr>
                            <m:t>𝑀𝑃</m:t>
                          </m:r>
                        </m:sub>
                        <m:sup>
                          <m:r>
                            <a:rPr lang="en-US" i="1">
                              <a:latin typeface="Cambria Math" panose="02040503050406030204" pitchFamily="18" charset="0"/>
                            </a:rPr>
                            <m:t>𝑘</m:t>
                          </m:r>
                          <m:r>
                            <a:rPr lang="en-US" i="1">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Δ</m:t>
                          </m:r>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a:latin typeface="Cambria Math" panose="02040503050406030204" pitchFamily="18" charset="0"/>
                            </a:rPr>
                            <m:t>𝑀𝑃</m:t>
                          </m:r>
                          <m:r>
                            <a:rPr lang="en-US" i="1">
                              <a:latin typeface="Cambria Math" panose="02040503050406030204" pitchFamily="18" charset="0"/>
                            </a:rPr>
                            <m:t>,</m:t>
                          </m:r>
                          <m:r>
                            <a:rPr lang="en-US" i="1">
                              <a:latin typeface="Cambria Math" panose="02040503050406030204" pitchFamily="18" charset="0"/>
                            </a:rPr>
                            <m:t>𝑥𝑥</m:t>
                          </m:r>
                        </m:sub>
                        <m:sup>
                          <m:r>
                            <a:rPr lang="en-US" i="1">
                              <a:latin typeface="Cambria Math" panose="02040503050406030204" pitchFamily="18" charset="0"/>
                            </a:rPr>
                            <m:t>𝑘</m:t>
                          </m:r>
                          <m:r>
                            <a:rPr lang="en-US" i="1">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Δ</m:t>
                          </m:r>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a:latin typeface="Cambria Math" panose="02040503050406030204" pitchFamily="18" charset="0"/>
                            </a:rPr>
                            <m:t>𝑀𝑃</m:t>
                          </m:r>
                          <m:r>
                            <a:rPr lang="en-US" i="1">
                              <a:latin typeface="Cambria Math" panose="02040503050406030204" pitchFamily="18" charset="0"/>
                            </a:rPr>
                            <m:t>,</m:t>
                          </m:r>
                          <m:r>
                            <a:rPr lang="en-US" b="0" i="1" smtClean="0">
                              <a:latin typeface="Cambria Math" panose="02040503050406030204" pitchFamily="18" charset="0"/>
                            </a:rPr>
                            <m:t>𝑦𝑦</m:t>
                          </m:r>
                        </m:sub>
                        <m:sup>
                          <m:r>
                            <a:rPr lang="en-US" i="1">
                              <a:latin typeface="Cambria Math" panose="02040503050406030204" pitchFamily="18" charset="0"/>
                            </a:rPr>
                            <m:t>𝑘</m:t>
                          </m:r>
                          <m:r>
                            <a:rPr lang="en-US" i="1">
                              <a:latin typeface="Cambria Math" panose="02040503050406030204" pitchFamily="18" charset="0"/>
                            </a:rPr>
                            <m:t>+1</m:t>
                          </m:r>
                        </m:sup>
                      </m:sSubSup>
                    </m:oMath>
                  </m:oMathPara>
                </a14:m>
                <a:endParaRPr lang="en-US" dirty="0"/>
              </a:p>
            </p:txBody>
          </p:sp>
        </mc:Choice>
        <mc:Fallback xmlns="">
          <p:sp>
            <p:nvSpPr>
              <p:cNvPr id="8" name="TextBox 7">
                <a:extLst>
                  <a:ext uri="{FF2B5EF4-FFF2-40B4-BE49-F238E27FC236}">
                    <a16:creationId xmlns:a16="http://schemas.microsoft.com/office/drawing/2014/main" id="{77ECE436-2407-5958-20E3-5839D7C9F1EC}"/>
                  </a:ext>
                </a:extLst>
              </p:cNvPr>
              <p:cNvSpPr txBox="1">
                <a:spLocks noRot="1" noChangeAspect="1" noMove="1" noResize="1" noEditPoints="1" noAdjustHandles="1" noChangeArrowheads="1" noChangeShapeType="1" noTextEdit="1"/>
              </p:cNvSpPr>
              <p:nvPr/>
            </p:nvSpPr>
            <p:spPr>
              <a:xfrm>
                <a:off x="971550" y="4191000"/>
                <a:ext cx="3141566" cy="415691"/>
              </a:xfrm>
              <a:prstGeom prst="rect">
                <a:avLst/>
              </a:prstGeom>
              <a:blipFill>
                <a:blip r:embed="rId3"/>
                <a:stretch>
                  <a:fillRect t="-14706" b="-294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8ED2523-57A0-A892-AF4E-BA99A0E602EB}"/>
              </a:ext>
            </a:extLst>
          </p:cNvPr>
          <p:cNvPicPr>
            <a:picLocks noChangeAspect="1"/>
          </p:cNvPicPr>
          <p:nvPr/>
        </p:nvPicPr>
        <p:blipFill>
          <a:blip r:embed="rId4"/>
          <a:stretch>
            <a:fillRect/>
          </a:stretch>
        </p:blipFill>
        <p:spPr>
          <a:xfrm>
            <a:off x="971550" y="4861636"/>
            <a:ext cx="7582557" cy="739204"/>
          </a:xfrm>
          <a:prstGeom prst="rect">
            <a:avLst/>
          </a:prstGeom>
          <a:ln>
            <a:solidFill>
              <a:srgbClr val="FF0000"/>
            </a:solidFill>
          </a:ln>
        </p:spPr>
      </p:pic>
      <p:sp>
        <p:nvSpPr>
          <p:cNvPr id="11" name="TextBox 10">
            <a:extLst>
              <a:ext uri="{FF2B5EF4-FFF2-40B4-BE49-F238E27FC236}">
                <a16:creationId xmlns:a16="http://schemas.microsoft.com/office/drawing/2014/main" id="{5AB194D6-AF2E-02CA-A215-A61063E6EDFE}"/>
              </a:ext>
            </a:extLst>
          </p:cNvPr>
          <p:cNvSpPr txBox="1"/>
          <p:nvPr/>
        </p:nvSpPr>
        <p:spPr>
          <a:xfrm>
            <a:off x="1100889" y="3882312"/>
            <a:ext cx="1975221" cy="338554"/>
          </a:xfrm>
          <a:prstGeom prst="rect">
            <a:avLst/>
          </a:prstGeom>
          <a:noFill/>
        </p:spPr>
        <p:txBody>
          <a:bodyPr wrap="none" rtlCol="0">
            <a:spAutoFit/>
          </a:bodyPr>
          <a:lstStyle/>
          <a:p>
            <a:r>
              <a:rPr lang="en-US" sz="1600" dirty="0"/>
              <a:t>For example, in 2D:</a:t>
            </a:r>
          </a:p>
        </p:txBody>
      </p:sp>
    </p:spTree>
    <p:extLst>
      <p:ext uri="{BB962C8B-B14F-4D97-AF65-F5344CB8AC3E}">
        <p14:creationId xmlns:p14="http://schemas.microsoft.com/office/powerpoint/2010/main" val="1912053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1EDD-8BC7-2062-CC39-6B1B03253CF9}"/>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21D1A98C-18D3-5CA2-20C6-9B96F4650BC9}"/>
              </a:ext>
            </a:extLst>
          </p:cNvPr>
          <p:cNvSpPr>
            <a:spLocks noGrp="1"/>
          </p:cNvSpPr>
          <p:nvPr>
            <p:ph idx="1"/>
          </p:nvPr>
        </p:nvSpPr>
        <p:spPr/>
        <p:txBody>
          <a:bodyPr/>
          <a:lstStyle/>
          <a:p>
            <a:r>
              <a:rPr lang="en-US" dirty="0"/>
              <a:t>Particle weight (i.e., volume) is updated using the calculated volumetric strain:</a:t>
            </a:r>
          </a:p>
          <a:p>
            <a:endParaRPr lang="en-US" dirty="0"/>
          </a:p>
          <a:p>
            <a:endParaRPr lang="en-US" dirty="0"/>
          </a:p>
          <a:p>
            <a:endParaRPr lang="en-US" dirty="0"/>
          </a:p>
          <a:p>
            <a:endParaRPr lang="en-US" dirty="0"/>
          </a:p>
          <a:p>
            <a:r>
              <a:rPr lang="en-US" dirty="0"/>
              <a:t>Update the density according to volume update keeping the mass constant: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274E96-934F-B436-CD23-918553A0526B}"/>
                  </a:ext>
                </a:extLst>
              </p:cNvPr>
              <p:cNvSpPr txBox="1"/>
              <p:nvPr/>
            </p:nvSpPr>
            <p:spPr>
              <a:xfrm>
                <a:off x="3187239" y="4010436"/>
                <a:ext cx="2229585" cy="759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𝜌</m:t>
                          </m:r>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𝜌</m:t>
                              </m:r>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num>
                        <m:den>
                          <m:r>
                            <a:rPr lang="en-US" b="0" i="1" smtClean="0">
                              <a:latin typeface="Cambria Math" panose="02040503050406030204" pitchFamily="18" charset="0"/>
                            </a:rPr>
                            <m:t>1+</m:t>
                          </m:r>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𝜀</m:t>
                              </m:r>
                            </m:e>
                            <m:sub>
                              <m:r>
                                <a:rPr lang="en-US" b="0" i="1" smtClean="0">
                                  <a:latin typeface="Cambria Math" panose="02040503050406030204" pitchFamily="18" charset="0"/>
                                </a:rPr>
                                <m:t>𝑣𝑜𝑙</m:t>
                              </m:r>
                              <m:r>
                                <a:rPr lang="en-US" b="0" i="1" smtClean="0">
                                  <a:latin typeface="Cambria Math" panose="02040503050406030204" pitchFamily="18" charset="0"/>
                                </a:rPr>
                                <m:t>,</m:t>
                              </m:r>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den>
                      </m:f>
                    </m:oMath>
                  </m:oMathPara>
                </a14:m>
                <a:endParaRPr lang="en-US" dirty="0"/>
              </a:p>
            </p:txBody>
          </p:sp>
        </mc:Choice>
        <mc:Fallback xmlns="">
          <p:sp>
            <p:nvSpPr>
              <p:cNvPr id="6" name="TextBox 5">
                <a:extLst>
                  <a:ext uri="{FF2B5EF4-FFF2-40B4-BE49-F238E27FC236}">
                    <a16:creationId xmlns:a16="http://schemas.microsoft.com/office/drawing/2014/main" id="{42274E96-934F-B436-CD23-918553A0526B}"/>
                  </a:ext>
                </a:extLst>
              </p:cNvPr>
              <p:cNvSpPr txBox="1">
                <a:spLocks noRot="1" noChangeAspect="1" noMove="1" noResize="1" noEditPoints="1" noAdjustHandles="1" noChangeArrowheads="1" noChangeShapeType="1" noTextEdit="1"/>
              </p:cNvSpPr>
              <p:nvPr/>
            </p:nvSpPr>
            <p:spPr>
              <a:xfrm>
                <a:off x="3187239" y="4010436"/>
                <a:ext cx="2229585" cy="75918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506DDE-4DC1-4A82-39F7-73E870C11431}"/>
                  </a:ext>
                </a:extLst>
              </p:cNvPr>
              <p:cNvSpPr txBox="1"/>
              <p:nvPr/>
            </p:nvSpPr>
            <p:spPr>
              <a:xfrm>
                <a:off x="3004190" y="2204981"/>
                <a:ext cx="2842573" cy="409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𝜀</m:t>
                              </m:r>
                            </m:e>
                            <m:sub>
                              <m:r>
                                <a:rPr lang="en-US" b="0" i="1" smtClean="0">
                                  <a:latin typeface="Cambria Math" panose="02040503050406030204" pitchFamily="18" charset="0"/>
                                </a:rPr>
                                <m:t>𝑣𝑜𝑙</m:t>
                              </m:r>
                              <m:r>
                                <a:rPr lang="en-US" b="0" i="1" smtClean="0">
                                  <a:latin typeface="Cambria Math" panose="02040503050406030204" pitchFamily="18" charset="0"/>
                                </a:rPr>
                                <m:t>,</m:t>
                              </m:r>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oMath>
                  </m:oMathPara>
                </a14:m>
                <a:endParaRPr lang="en-US" dirty="0"/>
              </a:p>
            </p:txBody>
          </p:sp>
        </mc:Choice>
        <mc:Fallback xmlns="">
          <p:sp>
            <p:nvSpPr>
              <p:cNvPr id="7" name="TextBox 6">
                <a:extLst>
                  <a:ext uri="{FF2B5EF4-FFF2-40B4-BE49-F238E27FC236}">
                    <a16:creationId xmlns:a16="http://schemas.microsoft.com/office/drawing/2014/main" id="{81506DDE-4DC1-4A82-39F7-73E870C11431}"/>
                  </a:ext>
                </a:extLst>
              </p:cNvPr>
              <p:cNvSpPr txBox="1">
                <a:spLocks noRot="1" noChangeAspect="1" noMove="1" noResize="1" noEditPoints="1" noAdjustHandles="1" noChangeArrowheads="1" noChangeShapeType="1" noTextEdit="1"/>
              </p:cNvSpPr>
              <p:nvPr/>
            </p:nvSpPr>
            <p:spPr>
              <a:xfrm>
                <a:off x="3004190" y="2204981"/>
                <a:ext cx="2842573" cy="409279"/>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AB4B65A-34BC-7104-166C-2460FDD59D36}"/>
              </a:ext>
            </a:extLst>
          </p:cNvPr>
          <p:cNvPicPr>
            <a:picLocks noChangeAspect="1"/>
          </p:cNvPicPr>
          <p:nvPr/>
        </p:nvPicPr>
        <p:blipFill rotWithShape="1">
          <a:blip r:embed="rId4"/>
          <a:srcRect t="4755"/>
          <a:stretch/>
        </p:blipFill>
        <p:spPr>
          <a:xfrm>
            <a:off x="1287495" y="2720975"/>
            <a:ext cx="6569009" cy="275816"/>
          </a:xfrm>
          <a:prstGeom prst="rect">
            <a:avLst/>
          </a:prstGeom>
          <a:ln>
            <a:solidFill>
              <a:srgbClr val="FF0000"/>
            </a:solidFill>
          </a:ln>
        </p:spPr>
      </p:pic>
      <p:pic>
        <p:nvPicPr>
          <p:cNvPr id="9" name="Picture 8">
            <a:extLst>
              <a:ext uri="{FF2B5EF4-FFF2-40B4-BE49-F238E27FC236}">
                <a16:creationId xmlns:a16="http://schemas.microsoft.com/office/drawing/2014/main" id="{C39DAC23-00B7-F68D-7985-06663AAB692C}"/>
              </a:ext>
            </a:extLst>
          </p:cNvPr>
          <p:cNvPicPr>
            <a:picLocks noChangeAspect="1"/>
          </p:cNvPicPr>
          <p:nvPr/>
        </p:nvPicPr>
        <p:blipFill rotWithShape="1">
          <a:blip r:embed="rId5"/>
          <a:srcRect t="18337"/>
          <a:stretch/>
        </p:blipFill>
        <p:spPr>
          <a:xfrm>
            <a:off x="1287495" y="5014503"/>
            <a:ext cx="6004461" cy="174625"/>
          </a:xfrm>
          <a:prstGeom prst="rect">
            <a:avLst/>
          </a:prstGeom>
          <a:ln>
            <a:solidFill>
              <a:srgbClr val="FF0000"/>
            </a:solidFill>
          </a:ln>
        </p:spPr>
      </p:pic>
    </p:spTree>
    <p:extLst>
      <p:ext uri="{BB962C8B-B14F-4D97-AF65-F5344CB8AC3E}">
        <p14:creationId xmlns:p14="http://schemas.microsoft.com/office/powerpoint/2010/main" val="2450938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1EDD-8BC7-2062-CC39-6B1B03253CF9}"/>
              </a:ext>
            </a:extLst>
          </p:cNvPr>
          <p:cNvSpPr>
            <a:spLocks noGrp="1"/>
          </p:cNvSpPr>
          <p:nvPr>
            <p:ph type="title"/>
          </p:nvPr>
        </p:nvSpPr>
        <p:spPr/>
        <p:txBody>
          <a:bodyPr/>
          <a:lstStyle/>
          <a:p>
            <a:r>
              <a:rPr lang="en-US" dirty="0"/>
              <a:t>Computational cycle of the MPM – single phase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D1A98C-18D3-5CA2-20C6-9B96F4650BC9}"/>
                  </a:ext>
                </a:extLst>
              </p:cNvPr>
              <p:cNvSpPr>
                <a:spLocks noGrp="1"/>
              </p:cNvSpPr>
              <p:nvPr>
                <p:ph idx="1"/>
              </p:nvPr>
            </p:nvSpPr>
            <p:spPr/>
            <p:txBody>
              <a:bodyPr/>
              <a:lstStyle/>
              <a:p>
                <a:r>
                  <a:rPr lang="en-US" dirty="0"/>
                  <a:t>11) We then update the particle position at the end of the convective phase:</a:t>
                </a:r>
              </a:p>
              <a:p>
                <a:endParaRPr lang="en-US" dirty="0"/>
              </a:p>
              <a:p>
                <a:endParaRPr lang="en-US" dirty="0"/>
              </a:p>
              <a:p>
                <a:endParaRPr lang="en-US" dirty="0"/>
              </a:p>
              <a:p>
                <a:r>
                  <a:rPr lang="en-US" dirty="0"/>
                  <a:t>We map the nodal incremental displacement field, </a:t>
                </a:r>
                <a14:m>
                  <m:oMath xmlns:m="http://schemas.openxmlformats.org/officeDocument/2006/math">
                    <m:r>
                      <m:rPr>
                        <m:sty m:val="p"/>
                      </m:rPr>
                      <a:rPr lang="en-US">
                        <a:latin typeface="Cambria Math" panose="02040503050406030204" pitchFamily="18" charset="0"/>
                      </a:rPr>
                      <m:t>Δ</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𝑖</m:t>
                        </m:r>
                      </m:sub>
                      <m:sup>
                        <m:r>
                          <a:rPr lang="en-US" i="1">
                            <a:latin typeface="Cambria Math" panose="02040503050406030204" pitchFamily="18" charset="0"/>
                          </a:rPr>
                          <m:t>𝑘</m:t>
                        </m:r>
                        <m:r>
                          <a:rPr lang="en-US" i="1">
                            <a:latin typeface="Cambria Math" panose="02040503050406030204" pitchFamily="18" charset="0"/>
                          </a:rPr>
                          <m:t>+1</m:t>
                        </m:r>
                      </m:sup>
                    </m:sSubSup>
                  </m:oMath>
                </a14:m>
                <a:r>
                  <a:rPr lang="en-US" dirty="0"/>
                  <a:t>, to the particles: </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1D1A98C-18D3-5CA2-20C6-9B96F4650BC9}"/>
                  </a:ext>
                </a:extLst>
              </p:cNvPr>
              <p:cNvSpPr>
                <a:spLocks noGrp="1" noRot="1" noChangeAspect="1" noMove="1" noResize="1" noEditPoints="1" noAdjustHandles="1" noChangeArrowheads="1" noChangeShapeType="1" noTextEdit="1"/>
              </p:cNvSpPr>
              <p:nvPr>
                <p:ph idx="1"/>
              </p:nvPr>
            </p:nvSpPr>
            <p:spPr>
              <a:blipFill>
                <a:blip r:embed="rId2"/>
                <a:stretch>
                  <a:fillRect l="-1935" t="-1841" r="-77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00D5D1-A375-7052-EB58-1EE223369701}"/>
              </a:ext>
            </a:extLst>
          </p:cNvPr>
          <p:cNvPicPr>
            <a:picLocks noChangeAspect="1"/>
          </p:cNvPicPr>
          <p:nvPr/>
        </p:nvPicPr>
        <p:blipFill>
          <a:blip r:embed="rId3"/>
          <a:stretch>
            <a:fillRect/>
          </a:stretch>
        </p:blipFill>
        <p:spPr>
          <a:xfrm>
            <a:off x="623990" y="2195145"/>
            <a:ext cx="7728702" cy="837701"/>
          </a:xfrm>
          <a:prstGeom prst="rect">
            <a:avLst/>
          </a:prstGeom>
          <a:ln>
            <a:solidFill>
              <a:srgbClr val="FF0000"/>
            </a:solidFill>
          </a:ln>
        </p:spPr>
      </p:pic>
      <p:pic>
        <p:nvPicPr>
          <p:cNvPr id="7" name="Picture 6">
            <a:extLst>
              <a:ext uri="{FF2B5EF4-FFF2-40B4-BE49-F238E27FC236}">
                <a16:creationId xmlns:a16="http://schemas.microsoft.com/office/drawing/2014/main" id="{02E448A4-119F-A6E2-1469-27408F819688}"/>
              </a:ext>
            </a:extLst>
          </p:cNvPr>
          <p:cNvPicPr>
            <a:picLocks noChangeAspect="1"/>
          </p:cNvPicPr>
          <p:nvPr/>
        </p:nvPicPr>
        <p:blipFill>
          <a:blip r:embed="rId4"/>
          <a:stretch>
            <a:fillRect/>
          </a:stretch>
        </p:blipFill>
        <p:spPr>
          <a:xfrm>
            <a:off x="633066" y="3642736"/>
            <a:ext cx="4000847" cy="320068"/>
          </a:xfrm>
          <a:prstGeom prst="rect">
            <a:avLst/>
          </a:prstGeom>
          <a:ln>
            <a:solidFill>
              <a:srgbClr val="FF0000"/>
            </a:solidFill>
          </a:ln>
        </p:spPr>
      </p:pic>
      <p:pic>
        <p:nvPicPr>
          <p:cNvPr id="9" name="Picture 8">
            <a:extLst>
              <a:ext uri="{FF2B5EF4-FFF2-40B4-BE49-F238E27FC236}">
                <a16:creationId xmlns:a16="http://schemas.microsoft.com/office/drawing/2014/main" id="{3BCBB590-8597-89E8-29B1-F048986CC56F}"/>
              </a:ext>
            </a:extLst>
          </p:cNvPr>
          <p:cNvPicPr>
            <a:picLocks noChangeAspect="1"/>
          </p:cNvPicPr>
          <p:nvPr/>
        </p:nvPicPr>
        <p:blipFill rotWithShape="1">
          <a:blip r:embed="rId5"/>
          <a:srcRect t="2526" b="-1"/>
          <a:stretch/>
        </p:blipFill>
        <p:spPr>
          <a:xfrm>
            <a:off x="623990" y="4872084"/>
            <a:ext cx="5082980" cy="1262792"/>
          </a:xfrm>
          <a:prstGeom prst="rect">
            <a:avLst/>
          </a:prstGeom>
          <a:ln>
            <a:solidFill>
              <a:srgbClr val="FF0000"/>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F3124A-AD3C-D90F-C42F-696933919369}"/>
                  </a:ext>
                </a:extLst>
              </p:cNvPr>
              <p:cNvSpPr txBox="1"/>
              <p:nvPr/>
            </p:nvSpPr>
            <p:spPr>
              <a:xfrm>
                <a:off x="623990" y="3959359"/>
                <a:ext cx="3536033" cy="8610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𝑀𝑃</m:t>
                          </m:r>
                        </m:sub>
                        <m:sup>
                          <m:r>
                            <a:rPr lang="en-US" i="1">
                              <a:latin typeface="Cambria Math" panose="02040503050406030204" pitchFamily="18" charset="0"/>
                            </a:rPr>
                            <m:t>𝑘</m:t>
                          </m:r>
                        </m:sup>
                      </m:sSub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𝑒𝑙</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e>
                          </m:d>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e>
                      </m:nary>
                    </m:oMath>
                  </m:oMathPara>
                </a14:m>
                <a:endParaRPr lang="en-US" dirty="0"/>
              </a:p>
            </p:txBody>
          </p:sp>
        </mc:Choice>
        <mc:Fallback xmlns="">
          <p:sp>
            <p:nvSpPr>
              <p:cNvPr id="10" name="TextBox 9">
                <a:extLst>
                  <a:ext uri="{FF2B5EF4-FFF2-40B4-BE49-F238E27FC236}">
                    <a16:creationId xmlns:a16="http://schemas.microsoft.com/office/drawing/2014/main" id="{5BF3124A-AD3C-D90F-C42F-696933919369}"/>
                  </a:ext>
                </a:extLst>
              </p:cNvPr>
              <p:cNvSpPr txBox="1">
                <a:spLocks noRot="1" noChangeAspect="1" noMove="1" noResize="1" noEditPoints="1" noAdjustHandles="1" noChangeArrowheads="1" noChangeShapeType="1" noTextEdit="1"/>
              </p:cNvSpPr>
              <p:nvPr/>
            </p:nvSpPr>
            <p:spPr>
              <a:xfrm>
                <a:off x="623990" y="3959359"/>
                <a:ext cx="3536033" cy="86100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5775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2FEA6-C488-DE27-B340-124DA06A8677}"/>
              </a:ext>
            </a:extLst>
          </p:cNvPr>
          <p:cNvSpPr>
            <a:spLocks noGrp="1"/>
          </p:cNvSpPr>
          <p:nvPr>
            <p:ph type="title"/>
          </p:nvPr>
        </p:nvSpPr>
        <p:spPr/>
        <p:txBody>
          <a:bodyPr/>
          <a:lstStyle/>
          <a:p>
            <a:r>
              <a:rPr lang="en-US" dirty="0"/>
              <a:t>Computational cycle of the MPM – single phase</a:t>
            </a:r>
          </a:p>
        </p:txBody>
      </p:sp>
      <p:sp>
        <p:nvSpPr>
          <p:cNvPr id="3" name="Content Placeholder 2">
            <a:extLst>
              <a:ext uri="{FF2B5EF4-FFF2-40B4-BE49-F238E27FC236}">
                <a16:creationId xmlns:a16="http://schemas.microsoft.com/office/drawing/2014/main" id="{DE7AE771-EA37-0421-54AD-D3A4E9AECC3C}"/>
              </a:ext>
            </a:extLst>
          </p:cNvPr>
          <p:cNvSpPr>
            <a:spLocks noGrp="1"/>
          </p:cNvSpPr>
          <p:nvPr>
            <p:ph idx="1"/>
          </p:nvPr>
        </p:nvSpPr>
        <p:spPr/>
        <p:txBody>
          <a:bodyPr/>
          <a:lstStyle/>
          <a:p>
            <a:r>
              <a:rPr lang="en-US" dirty="0"/>
              <a:t>12) We update the global position from using the particle displacement: </a:t>
            </a:r>
          </a:p>
          <a:p>
            <a:endParaRPr lang="en-US" dirty="0"/>
          </a:p>
          <a:p>
            <a:endParaRPr lang="en-US" dirty="0"/>
          </a:p>
          <a:p>
            <a:endParaRPr lang="en-US" dirty="0"/>
          </a:p>
          <a:p>
            <a:endParaRPr lang="en-US" dirty="0"/>
          </a:p>
          <a:p>
            <a:r>
              <a:rPr lang="en-US" dirty="0"/>
              <a:t>We then use an explicit Newton-Raphson scheme to back calculate the local position of each material point, and we update their bookkeeping indices: </a:t>
            </a:r>
          </a:p>
          <a:p>
            <a:endParaRPr lang="en-US" dirty="0"/>
          </a:p>
          <a:p>
            <a:endParaRPr lang="en-US" dirty="0"/>
          </a:p>
        </p:txBody>
      </p:sp>
      <p:pic>
        <p:nvPicPr>
          <p:cNvPr id="5" name="Picture 4">
            <a:extLst>
              <a:ext uri="{FF2B5EF4-FFF2-40B4-BE49-F238E27FC236}">
                <a16:creationId xmlns:a16="http://schemas.microsoft.com/office/drawing/2014/main" id="{FC0BBEC5-E4B9-B404-97B0-BD5099729459}"/>
              </a:ext>
            </a:extLst>
          </p:cNvPr>
          <p:cNvPicPr>
            <a:picLocks noChangeAspect="1"/>
          </p:cNvPicPr>
          <p:nvPr/>
        </p:nvPicPr>
        <p:blipFill>
          <a:blip r:embed="rId2"/>
          <a:stretch>
            <a:fillRect/>
          </a:stretch>
        </p:blipFill>
        <p:spPr>
          <a:xfrm>
            <a:off x="831949" y="2749818"/>
            <a:ext cx="5410669" cy="381033"/>
          </a:xfrm>
          <a:prstGeom prst="rect">
            <a:avLst/>
          </a:prstGeom>
          <a:ln>
            <a:solidFill>
              <a:srgbClr val="FF0000"/>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79A5DE-1B68-9B25-2AC3-B25DC4450034}"/>
                  </a:ext>
                </a:extLst>
              </p:cNvPr>
              <p:cNvSpPr txBox="1"/>
              <p:nvPr/>
            </p:nvSpPr>
            <p:spPr>
              <a:xfrm>
                <a:off x="831949" y="1835856"/>
                <a:ext cx="3536033" cy="8610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i="1">
                              <a:latin typeface="Cambria Math" panose="02040503050406030204" pitchFamily="18" charset="0"/>
                            </a:rPr>
                            <m:t>𝑀𝑃</m:t>
                          </m:r>
                        </m:sub>
                        <m:sup>
                          <m:r>
                            <a:rPr lang="en-US" i="1">
                              <a:latin typeface="Cambria Math" panose="02040503050406030204" pitchFamily="18" charset="0"/>
                            </a:rPr>
                            <m:t>𝑘</m:t>
                          </m:r>
                        </m:sup>
                      </m:sSub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𝑒𝑙</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e>
                          </m:d>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e>
                      </m:nary>
                    </m:oMath>
                  </m:oMathPara>
                </a14:m>
                <a:endParaRPr lang="en-US" dirty="0"/>
              </a:p>
            </p:txBody>
          </p:sp>
        </mc:Choice>
        <mc:Fallback xmlns="">
          <p:sp>
            <p:nvSpPr>
              <p:cNvPr id="6" name="TextBox 5">
                <a:extLst>
                  <a:ext uri="{FF2B5EF4-FFF2-40B4-BE49-F238E27FC236}">
                    <a16:creationId xmlns:a16="http://schemas.microsoft.com/office/drawing/2014/main" id="{8D79A5DE-1B68-9B25-2AC3-B25DC4450034}"/>
                  </a:ext>
                </a:extLst>
              </p:cNvPr>
              <p:cNvSpPr txBox="1">
                <a:spLocks noRot="1" noChangeAspect="1" noMove="1" noResize="1" noEditPoints="1" noAdjustHandles="1" noChangeArrowheads="1" noChangeShapeType="1" noTextEdit="1"/>
              </p:cNvSpPr>
              <p:nvPr/>
            </p:nvSpPr>
            <p:spPr>
              <a:xfrm>
                <a:off x="831949" y="1835856"/>
                <a:ext cx="3536033" cy="861005"/>
              </a:xfrm>
              <a:prstGeom prst="rect">
                <a:avLst/>
              </a:prstGeom>
              <a:blipFill>
                <a:blip r:embed="rId3"/>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72A0314-B1C7-8F1A-36DB-A49AC563E6DC}"/>
              </a:ext>
            </a:extLst>
          </p:cNvPr>
          <p:cNvPicPr>
            <a:picLocks noChangeAspect="1"/>
          </p:cNvPicPr>
          <p:nvPr/>
        </p:nvPicPr>
        <p:blipFill rotWithShape="1">
          <a:blip r:embed="rId4"/>
          <a:srcRect t="6061" r="7985"/>
          <a:stretch/>
        </p:blipFill>
        <p:spPr>
          <a:xfrm>
            <a:off x="167987" y="5634027"/>
            <a:ext cx="3940798" cy="758827"/>
          </a:xfrm>
          <a:prstGeom prst="rect">
            <a:avLst/>
          </a:prstGeom>
          <a:ln>
            <a:solidFill>
              <a:srgbClr val="FF0000"/>
            </a:solidFill>
          </a:ln>
        </p:spPr>
      </p:pic>
      <p:pic>
        <p:nvPicPr>
          <p:cNvPr id="10" name="Picture 9">
            <a:extLst>
              <a:ext uri="{FF2B5EF4-FFF2-40B4-BE49-F238E27FC236}">
                <a16:creationId xmlns:a16="http://schemas.microsoft.com/office/drawing/2014/main" id="{7D2B7A35-A8C6-31FE-6146-84FDD497F824}"/>
              </a:ext>
            </a:extLst>
          </p:cNvPr>
          <p:cNvPicPr>
            <a:picLocks noChangeAspect="1"/>
          </p:cNvPicPr>
          <p:nvPr/>
        </p:nvPicPr>
        <p:blipFill>
          <a:blip r:embed="rId5"/>
          <a:stretch>
            <a:fillRect/>
          </a:stretch>
        </p:blipFill>
        <p:spPr>
          <a:xfrm>
            <a:off x="4180577" y="5558680"/>
            <a:ext cx="4919263" cy="994907"/>
          </a:xfrm>
          <a:prstGeom prst="rect">
            <a:avLst/>
          </a:prstGeom>
          <a:ln>
            <a:solidFill>
              <a:srgbClr val="FF0000"/>
            </a:solidFill>
          </a:ln>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E75DC7-4C80-3371-AA07-5DB9AABCA862}"/>
                  </a:ext>
                </a:extLst>
              </p:cNvPr>
              <p:cNvSpPr txBox="1"/>
              <p:nvPr/>
            </p:nvSpPr>
            <p:spPr>
              <a:xfrm>
                <a:off x="573087" y="4405199"/>
                <a:ext cx="4340227" cy="7338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𝜉</m:t>
                              </m:r>
                            </m:e>
                          </m:acc>
                        </m:e>
                        <m:sub>
                          <m:r>
                            <a:rPr lang="en-US" i="1">
                              <a:latin typeface="Cambria Math" panose="02040503050406030204" pitchFamily="18" charset="0"/>
                            </a:rPr>
                            <m:t>𝑀𝑃</m:t>
                          </m:r>
                        </m:sub>
                        <m:sup>
                          <m:r>
                            <a:rPr lang="en-US" b="0" i="1" smtClean="0">
                              <a:latin typeface="Cambria Math" panose="02040503050406030204" pitchFamily="18" charset="0"/>
                            </a:rPr>
                            <m:t>𝑖𝑡𝑒𝑟𝑎𝑡𝑖𝑜𝑛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num>
                        <m:den>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𝑀𝑃</m:t>
                          </m:r>
                        </m:sub>
                        <m:sup>
                          <m:r>
                            <a:rPr lang="en-US" b="0" i="1" smtClean="0">
                              <a:latin typeface="Cambria Math" panose="02040503050406030204" pitchFamily="18" charset="0"/>
                            </a:rPr>
                            <m:t>𝑖𝑡𝑒𝑟𝑎𝑡𝑖𝑜𝑛</m:t>
                          </m:r>
                        </m:sup>
                      </m:sSubSup>
                      <m:r>
                        <a:rPr lang="en-US"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D1E75DC7-4C80-3371-AA07-5DB9AABCA862}"/>
                  </a:ext>
                </a:extLst>
              </p:cNvPr>
              <p:cNvSpPr txBox="1">
                <a:spLocks noRot="1" noChangeAspect="1" noMove="1" noResize="1" noEditPoints="1" noAdjustHandles="1" noChangeArrowheads="1" noChangeShapeType="1" noTextEdit="1"/>
              </p:cNvSpPr>
              <p:nvPr/>
            </p:nvSpPr>
            <p:spPr>
              <a:xfrm>
                <a:off x="573087" y="4405199"/>
                <a:ext cx="4340227" cy="733855"/>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8664AD9-2B6F-D4B6-34F3-55145CC831E1}"/>
              </a:ext>
            </a:extLst>
          </p:cNvPr>
          <p:cNvCxnSpPr>
            <a:cxnSpLocks/>
          </p:cNvCxnSpPr>
          <p:nvPr/>
        </p:nvCxnSpPr>
        <p:spPr>
          <a:xfrm>
            <a:off x="4853156" y="4766476"/>
            <a:ext cx="44657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92982D-5134-CAD4-8BDC-374697B116F7}"/>
                  </a:ext>
                </a:extLst>
              </p:cNvPr>
              <p:cNvSpPr txBox="1"/>
              <p:nvPr/>
            </p:nvSpPr>
            <p:spPr>
              <a:xfrm>
                <a:off x="5377934" y="4423972"/>
                <a:ext cx="3771900" cy="661463"/>
              </a:xfrm>
              <a:prstGeom prst="rect">
                <a:avLst/>
              </a:prstGeom>
              <a:noFill/>
            </p:spPr>
            <p:txBody>
              <a:bodyPr wrap="square" rtlCol="0">
                <a:spAutoFit/>
              </a:bodyPr>
              <a:lstStyle/>
              <a:p>
                <a:r>
                  <a:rPr lang="en-US" dirty="0"/>
                  <a:t>We iterate until we achieve convergence (i.e.,</a:t>
                </a:r>
                <a14:m>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𝑀𝑃</m:t>
                        </m:r>
                      </m:sub>
                      <m:sup>
                        <m:r>
                          <a:rPr lang="en-US" i="1">
                            <a:latin typeface="Cambria Math" panose="02040503050406030204" pitchFamily="18" charset="0"/>
                          </a:rPr>
                          <m:t>𝑘</m:t>
                        </m:r>
                        <m:r>
                          <a:rPr lang="en-US" i="1">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𝑀𝑃</m:t>
                        </m:r>
                      </m:sub>
                      <m:sup>
                        <m:r>
                          <a:rPr lang="en-US" i="1">
                            <a:latin typeface="Cambria Math" panose="02040503050406030204" pitchFamily="18" charset="0"/>
                          </a:rPr>
                          <m:t>𝑖𝑡𝑒𝑟𝑎𝑡𝑖𝑜𝑛</m:t>
                        </m:r>
                      </m:sup>
                    </m:sSubSup>
                  </m:oMath>
                </a14:m>
                <a:r>
                  <a:rPr lang="en-US" dirty="0"/>
                  <a:t>)</a:t>
                </a:r>
              </a:p>
            </p:txBody>
          </p:sp>
        </mc:Choice>
        <mc:Fallback xmlns="">
          <p:sp>
            <p:nvSpPr>
              <p:cNvPr id="16" name="TextBox 15">
                <a:extLst>
                  <a:ext uri="{FF2B5EF4-FFF2-40B4-BE49-F238E27FC236}">
                    <a16:creationId xmlns:a16="http://schemas.microsoft.com/office/drawing/2014/main" id="{9F92982D-5134-CAD4-8BDC-374697B116F7}"/>
                  </a:ext>
                </a:extLst>
              </p:cNvPr>
              <p:cNvSpPr txBox="1">
                <a:spLocks noRot="1" noChangeAspect="1" noMove="1" noResize="1" noEditPoints="1" noAdjustHandles="1" noChangeArrowheads="1" noChangeShapeType="1" noTextEdit="1"/>
              </p:cNvSpPr>
              <p:nvPr/>
            </p:nvSpPr>
            <p:spPr>
              <a:xfrm>
                <a:off x="5377934" y="4423972"/>
                <a:ext cx="3771900" cy="661463"/>
              </a:xfrm>
              <a:prstGeom prst="rect">
                <a:avLst/>
              </a:prstGeom>
              <a:blipFill>
                <a:blip r:embed="rId7"/>
                <a:stretch>
                  <a:fillRect l="-1292" t="-5556" r="-969" b="-14815"/>
                </a:stretch>
              </a:blipFill>
            </p:spPr>
            <p:txBody>
              <a:bodyPr/>
              <a:lstStyle/>
              <a:p>
                <a:r>
                  <a:rPr lang="en-US">
                    <a:noFill/>
                  </a:rPr>
                  <a:t> </a:t>
                </a:r>
              </a:p>
            </p:txBody>
          </p:sp>
        </mc:Fallback>
      </mc:AlternateContent>
    </p:spTree>
    <p:extLst>
      <p:ext uri="{BB962C8B-B14F-4D97-AF65-F5344CB8AC3E}">
        <p14:creationId xmlns:p14="http://schemas.microsoft.com/office/powerpoint/2010/main" val="1337110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93261-238B-3C98-698B-4116815FF04E}"/>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CDB0CD-72DB-3B38-E224-3BE21E380D16}"/>
                  </a:ext>
                </a:extLst>
              </p:cNvPr>
              <p:cNvSpPr txBox="1"/>
              <p:nvPr/>
            </p:nvSpPr>
            <p:spPr>
              <a:xfrm>
                <a:off x="3653757" y="1144808"/>
                <a:ext cx="2522614" cy="8697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𝑀</m:t>
                      </m:r>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𝑀</m:t>
                          </m:r>
                          <m:r>
                            <a:rPr lang="en-US" sz="1800" b="0" i="1" smtClean="0">
                              <a:latin typeface="Cambria Math" panose="02040503050406030204" pitchFamily="18" charset="0"/>
                            </a:rPr>
                            <m:t>𝑃</m:t>
                          </m:r>
                          <m:r>
                            <a:rPr lang="en-US" sz="1800" b="0" i="1" smtClean="0">
                              <a:latin typeface="Cambria Math" panose="02040503050406030204" pitchFamily="18" charset="0"/>
                            </a:rPr>
                            <m:t>=1</m:t>
                          </m:r>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𝑀𝑃</m:t>
                              </m:r>
                            </m:sub>
                          </m:sSub>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𝑀𝑃</m:t>
                              </m:r>
                            </m:sub>
                          </m:sSub>
                          <m:r>
                            <a:rPr lang="en-US" sz="1800" b="0" i="1" smtClean="0">
                              <a:latin typeface="Cambria Math" panose="02040503050406030204" pitchFamily="18" charset="0"/>
                            </a:rPr>
                            <m:t> </m:t>
                          </m:r>
                          <m:r>
                            <a:rPr lang="en-US" sz="1800" b="0" i="1" smtClean="0">
                              <a:latin typeface="Cambria Math" panose="02040503050406030204" pitchFamily="18" charset="0"/>
                            </a:rPr>
                            <m:t>𝑁</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𝜉</m:t>
                                  </m:r>
                                </m:e>
                              </m:acc>
                            </m:e>
                            <m:sub>
                              <m:r>
                                <a:rPr lang="en-US" sz="1800" b="0" i="1" smtClean="0">
                                  <a:latin typeface="Cambria Math" panose="02040503050406030204" pitchFamily="18" charset="0"/>
                                </a:rPr>
                                <m:t>𝑀𝑃</m:t>
                              </m:r>
                            </m:sub>
                          </m:sSub>
                          <m:r>
                            <a:rPr lang="en-US" sz="1800" b="0" i="1" smtClean="0">
                              <a:latin typeface="Cambria Math" panose="02040503050406030204" pitchFamily="18" charset="0"/>
                            </a:rPr>
                            <m:t>)</m:t>
                          </m:r>
                        </m:e>
                      </m:nary>
                    </m:oMath>
                  </m:oMathPara>
                </a14:m>
                <a:endParaRPr lang="en-US" dirty="0"/>
              </a:p>
            </p:txBody>
          </p:sp>
        </mc:Choice>
        <mc:Fallback xmlns="">
          <p:sp>
            <p:nvSpPr>
              <p:cNvPr id="4" name="TextBox 3">
                <a:extLst>
                  <a:ext uri="{FF2B5EF4-FFF2-40B4-BE49-F238E27FC236}">
                    <a16:creationId xmlns:a16="http://schemas.microsoft.com/office/drawing/2014/main" id="{B5CDB0CD-72DB-3B38-E224-3BE21E380D16}"/>
                  </a:ext>
                </a:extLst>
              </p:cNvPr>
              <p:cNvSpPr txBox="1">
                <a:spLocks noRot="1" noChangeAspect="1" noMove="1" noResize="1" noEditPoints="1" noAdjustHandles="1" noChangeArrowheads="1" noChangeShapeType="1" noTextEdit="1"/>
              </p:cNvSpPr>
              <p:nvPr/>
            </p:nvSpPr>
            <p:spPr>
              <a:xfrm>
                <a:off x="3653757" y="1144808"/>
                <a:ext cx="2522614" cy="86972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774AC6-2CF4-0F22-2AE7-3F9E9542BEFA}"/>
                  </a:ext>
                </a:extLst>
              </p:cNvPr>
              <p:cNvSpPr txBox="1"/>
              <p:nvPr/>
            </p:nvSpPr>
            <p:spPr>
              <a:xfrm>
                <a:off x="1879109" y="2216649"/>
                <a:ext cx="1580113" cy="6887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p>
                          <m:r>
                            <a:rPr lang="en-US" b="0" i="1" dirty="0" smtClean="0">
                              <a:latin typeface="Cambria Math" panose="02040503050406030204" pitchFamily="18" charset="0"/>
                            </a:rPr>
                            <m:t>𝑘</m:t>
                          </m:r>
                          <m:r>
                            <a:rPr lang="en-US" b="0" i="1" dirty="0" smtClean="0">
                              <a:latin typeface="Cambria Math" panose="02040503050406030204" pitchFamily="18" charset="0"/>
                            </a:rPr>
                            <m:t>+1</m:t>
                          </m:r>
                        </m:sup>
                      </m:sSup>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𝑓</m:t>
                                  </m:r>
                                </m:e>
                              </m:acc>
                            </m:e>
                            <m:sup>
                              <m:r>
                                <a:rPr lang="en-US" b="0" i="1" dirty="0" smtClean="0">
                                  <a:latin typeface="Cambria Math" panose="02040503050406030204" pitchFamily="18" charset="0"/>
                                </a:rPr>
                                <m:t>𝑟𝑒𝑠</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num>
                        <m:den>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𝑘</m:t>
                              </m:r>
                            </m:sup>
                          </m:sSup>
                        </m:den>
                      </m:f>
                    </m:oMath>
                  </m:oMathPara>
                </a14:m>
                <a:endParaRPr lang="en-US" dirty="0"/>
              </a:p>
            </p:txBody>
          </p:sp>
        </mc:Choice>
        <mc:Fallback xmlns="">
          <p:sp>
            <p:nvSpPr>
              <p:cNvPr id="6" name="TextBox 5">
                <a:extLst>
                  <a:ext uri="{FF2B5EF4-FFF2-40B4-BE49-F238E27FC236}">
                    <a16:creationId xmlns:a16="http://schemas.microsoft.com/office/drawing/2014/main" id="{49774AC6-2CF4-0F22-2AE7-3F9E9542BEFA}"/>
                  </a:ext>
                </a:extLst>
              </p:cNvPr>
              <p:cNvSpPr txBox="1">
                <a:spLocks noRot="1" noChangeAspect="1" noMove="1" noResize="1" noEditPoints="1" noAdjustHandles="1" noChangeArrowheads="1" noChangeShapeType="1" noTextEdit="1"/>
              </p:cNvSpPr>
              <p:nvPr/>
            </p:nvSpPr>
            <p:spPr>
              <a:xfrm>
                <a:off x="1879109" y="2216649"/>
                <a:ext cx="1580113" cy="6887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920C86-5543-FFC5-9C0C-77BB1DC09607}"/>
                  </a:ext>
                </a:extLst>
              </p:cNvPr>
              <p:cNvSpPr txBox="1"/>
              <p:nvPr/>
            </p:nvSpPr>
            <p:spPr>
              <a:xfrm>
                <a:off x="409195" y="1374197"/>
                <a:ext cx="3122073" cy="4109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p>
                          <m:r>
                            <a:rPr lang="en-US" b="0" i="1" smtClean="0">
                              <a:latin typeface="Cambria Math" panose="02040503050406030204" pitchFamily="18" charset="0"/>
                            </a:rPr>
                            <m:t>𝑟𝑒𝑠</m:t>
                          </m:r>
                          <m:r>
                            <a:rPr lang="en-US" b="0" i="1" smtClean="0">
                              <a:latin typeface="Cambria Math" panose="02040503050406030204" pitchFamily="18" charset="0"/>
                            </a:rPr>
                            <m:t>,</m:t>
                          </m:r>
                          <m:r>
                            <a:rPr lang="en-US" b="0" i="1" dirty="0" smtClean="0">
                              <a:latin typeface="Cambria Math" panose="02040503050406030204" pitchFamily="18" charset="0"/>
                            </a:rPr>
                            <m:t>𝑘</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𝑓</m:t>
                              </m:r>
                            </m:e>
                          </m:acc>
                        </m:e>
                        <m:sup>
                          <m:r>
                            <a:rPr lang="en-US" b="0" i="1" dirty="0" smtClean="0">
                              <a:latin typeface="Cambria Math" panose="02040503050406030204" pitchFamily="18" charset="0"/>
                            </a:rPr>
                            <m:t>𝑔𝑟𝑎𝑣</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𝑓</m:t>
                              </m:r>
                            </m:e>
                          </m:acc>
                        </m:e>
                        <m:sup>
                          <m:r>
                            <a:rPr lang="en-US" b="0" i="1" dirty="0" smtClean="0">
                              <a:latin typeface="Cambria Math" panose="02040503050406030204" pitchFamily="18" charset="0"/>
                            </a:rPr>
                            <m:t>𝑡𝑟𝑎𝑐</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𝑓</m:t>
                              </m:r>
                            </m:e>
                          </m:acc>
                        </m:e>
                        <m:sup>
                          <m:r>
                            <a:rPr lang="en-US" b="0" i="1" dirty="0" smtClean="0">
                              <a:latin typeface="Cambria Math" panose="02040503050406030204" pitchFamily="18" charset="0"/>
                            </a:rPr>
                            <m:t>𝑖𝑛𝑡</m:t>
                          </m:r>
                        </m:sup>
                      </m:sSup>
                    </m:oMath>
                  </m:oMathPara>
                </a14:m>
                <a:endParaRPr lang="en-US" dirty="0"/>
              </a:p>
            </p:txBody>
          </p:sp>
        </mc:Choice>
        <mc:Fallback xmlns="">
          <p:sp>
            <p:nvSpPr>
              <p:cNvPr id="7" name="TextBox 6">
                <a:extLst>
                  <a:ext uri="{FF2B5EF4-FFF2-40B4-BE49-F238E27FC236}">
                    <a16:creationId xmlns:a16="http://schemas.microsoft.com/office/drawing/2014/main" id="{EC920C86-5543-FFC5-9C0C-77BB1DC09607}"/>
                  </a:ext>
                </a:extLst>
              </p:cNvPr>
              <p:cNvSpPr txBox="1">
                <a:spLocks noRot="1" noChangeAspect="1" noMove="1" noResize="1" noEditPoints="1" noAdjustHandles="1" noChangeArrowheads="1" noChangeShapeType="1" noTextEdit="1"/>
              </p:cNvSpPr>
              <p:nvPr/>
            </p:nvSpPr>
            <p:spPr>
              <a:xfrm>
                <a:off x="409195" y="1374197"/>
                <a:ext cx="3122073" cy="410946"/>
              </a:xfrm>
              <a:prstGeom prst="rect">
                <a:avLst/>
              </a:prstGeom>
              <a:blipFill>
                <a:blip r:embed="rId4"/>
                <a:stretch>
                  <a:fillRect t="-20588" b="-13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1FB747-7AD2-8627-F710-1FACF2B01660}"/>
                  </a:ext>
                </a:extLst>
              </p:cNvPr>
              <p:cNvSpPr txBox="1"/>
              <p:nvPr/>
            </p:nvSpPr>
            <p:spPr>
              <a:xfrm>
                <a:off x="1070027" y="3139154"/>
                <a:ext cx="3538854" cy="8610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𝑒𝑙</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e>
                          </m:d>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sup>
                          </m:sSubSup>
                        </m:e>
                      </m:nary>
                    </m:oMath>
                  </m:oMathPara>
                </a14:m>
                <a:endParaRPr lang="en-US" dirty="0"/>
              </a:p>
            </p:txBody>
          </p:sp>
        </mc:Choice>
        <mc:Fallback xmlns="">
          <p:sp>
            <p:nvSpPr>
              <p:cNvPr id="8" name="TextBox 7">
                <a:extLst>
                  <a:ext uri="{FF2B5EF4-FFF2-40B4-BE49-F238E27FC236}">
                    <a16:creationId xmlns:a16="http://schemas.microsoft.com/office/drawing/2014/main" id="{6A1FB747-7AD2-8627-F710-1FACF2B01660}"/>
                  </a:ext>
                </a:extLst>
              </p:cNvPr>
              <p:cNvSpPr txBox="1">
                <a:spLocks noRot="1" noChangeAspect="1" noMove="1" noResize="1" noEditPoints="1" noAdjustHandles="1" noChangeArrowheads="1" noChangeShapeType="1" noTextEdit="1"/>
              </p:cNvSpPr>
              <p:nvPr/>
            </p:nvSpPr>
            <p:spPr>
              <a:xfrm>
                <a:off x="1070027" y="3139154"/>
                <a:ext cx="3538854" cy="8610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A77BF8-8B21-3F3C-9CB8-9BA77B8EFBEA}"/>
                  </a:ext>
                </a:extLst>
              </p:cNvPr>
              <p:cNvSpPr txBox="1"/>
              <p:nvPr/>
            </p:nvSpPr>
            <p:spPr>
              <a:xfrm>
                <a:off x="871345" y="4149465"/>
                <a:ext cx="3762568" cy="8620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𝑒</m:t>
                          </m:r>
                          <m:r>
                            <a:rPr lang="en-US" b="0" i="1" smtClean="0">
                              <a:latin typeface="Cambria Math" panose="02040503050406030204" pitchFamily="18" charset="0"/>
                            </a:rPr>
                            <m:t>𝑙</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𝑒𝑙</m:t>
                              </m:r>
                              <m:r>
                                <a:rPr lang="en-US" b="0" i="1" smtClean="0">
                                  <a:latin typeface="Cambria Math" panose="02040503050406030204" pitchFamily="18" charset="0"/>
                                </a:rPr>
                                <m:t>,</m:t>
                              </m:r>
                              <m:r>
                                <a:rPr lang="en-US" b="0" i="1" smtClean="0">
                                  <a:latin typeface="Cambria Math" panose="02040503050406030204" pitchFamily="18" charset="0"/>
                                </a:rPr>
                                <m:t>𝑖</m:t>
                              </m:r>
                            </m:sub>
                          </m:sSub>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𝑀</m:t>
                              </m:r>
                              <m:r>
                                <a:rPr lang="en-US" b="0" i="1" smtClean="0">
                                  <a:latin typeface="Cambria Math" panose="02040503050406030204" pitchFamily="18" charset="0"/>
                                </a:rPr>
                                <m:t>𝑃</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𝑀𝑃</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𝑀𝑃</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e>
                              </m:d>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 </m:t>
                                      </m:r>
                                      <m:r>
                                        <a:rPr lang="en-US" b="0" i="1" smtClean="0">
                                          <a:latin typeface="Cambria Math" panose="02040503050406030204" pitchFamily="18" charset="0"/>
                                        </a:rPr>
                                        <m:t>𝑣</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e>
                          </m:nary>
                        </m:e>
                      </m:nary>
                    </m:oMath>
                  </m:oMathPara>
                </a14:m>
                <a:endParaRPr lang="en-US" dirty="0"/>
              </a:p>
            </p:txBody>
          </p:sp>
        </mc:Choice>
        <mc:Fallback xmlns="">
          <p:sp>
            <p:nvSpPr>
              <p:cNvPr id="9" name="TextBox 8">
                <a:extLst>
                  <a:ext uri="{FF2B5EF4-FFF2-40B4-BE49-F238E27FC236}">
                    <a16:creationId xmlns:a16="http://schemas.microsoft.com/office/drawing/2014/main" id="{D9A77BF8-8B21-3F3C-9CB8-9BA77B8EFBEA}"/>
                  </a:ext>
                </a:extLst>
              </p:cNvPr>
              <p:cNvSpPr txBox="1">
                <a:spLocks noRot="1" noChangeAspect="1" noMove="1" noResize="1" noEditPoints="1" noAdjustHandles="1" noChangeArrowheads="1" noChangeShapeType="1" noTextEdit="1"/>
              </p:cNvSpPr>
              <p:nvPr/>
            </p:nvSpPr>
            <p:spPr>
              <a:xfrm>
                <a:off x="871345" y="4149465"/>
                <a:ext cx="3762568" cy="8620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71C9684-4C90-0F98-D8EF-A46E237B7C97}"/>
                  </a:ext>
                </a:extLst>
              </p:cNvPr>
              <p:cNvSpPr txBox="1"/>
              <p:nvPr/>
            </p:nvSpPr>
            <p:spPr>
              <a:xfrm>
                <a:off x="1601569" y="5406629"/>
                <a:ext cx="1510349" cy="763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𝑖</m:t>
                              </m:r>
                            </m:sub>
                            <m:sup>
                              <m:r>
                                <a:rPr lang="en-US" b="0" i="1" smtClean="0">
                                  <a:latin typeface="Cambria Math" panose="02040503050406030204" pitchFamily="18" charset="0"/>
                                </a:rPr>
                                <m:t>𝑘</m:t>
                              </m:r>
                            </m:sup>
                          </m:sSubSup>
                        </m:den>
                      </m:f>
                    </m:oMath>
                  </m:oMathPara>
                </a14:m>
                <a:endParaRPr lang="en-US" dirty="0"/>
              </a:p>
            </p:txBody>
          </p:sp>
        </mc:Choice>
        <mc:Fallback xmlns="">
          <p:sp>
            <p:nvSpPr>
              <p:cNvPr id="10" name="TextBox 9">
                <a:extLst>
                  <a:ext uri="{FF2B5EF4-FFF2-40B4-BE49-F238E27FC236}">
                    <a16:creationId xmlns:a16="http://schemas.microsoft.com/office/drawing/2014/main" id="{771C9684-4C90-0F98-D8EF-A46E237B7C97}"/>
                  </a:ext>
                </a:extLst>
              </p:cNvPr>
              <p:cNvSpPr txBox="1">
                <a:spLocks noRot="1" noChangeAspect="1" noMove="1" noResize="1" noEditPoints="1" noAdjustHandles="1" noChangeArrowheads="1" noChangeShapeType="1" noTextEdit="1"/>
              </p:cNvSpPr>
              <p:nvPr/>
            </p:nvSpPr>
            <p:spPr>
              <a:xfrm>
                <a:off x="1601569" y="5406629"/>
                <a:ext cx="1510349" cy="76354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8B303BF-10AE-3D05-0EA5-9CC99EC4EC54}"/>
                  </a:ext>
                </a:extLst>
              </p:cNvPr>
              <p:cNvSpPr txBox="1"/>
              <p:nvPr/>
            </p:nvSpPr>
            <p:spPr>
              <a:xfrm>
                <a:off x="4331368" y="5651533"/>
                <a:ext cx="192495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oMath>
                  </m:oMathPara>
                </a14:m>
                <a:endParaRPr lang="en-US" i="1" dirty="0"/>
              </a:p>
            </p:txBody>
          </p:sp>
        </mc:Choice>
        <mc:Fallback xmlns="">
          <p:sp>
            <p:nvSpPr>
              <p:cNvPr id="11" name="TextBox 10">
                <a:extLst>
                  <a:ext uri="{FF2B5EF4-FFF2-40B4-BE49-F238E27FC236}">
                    <a16:creationId xmlns:a16="http://schemas.microsoft.com/office/drawing/2014/main" id="{78B303BF-10AE-3D05-0EA5-9CC99EC4EC54}"/>
                  </a:ext>
                </a:extLst>
              </p:cNvPr>
              <p:cNvSpPr txBox="1">
                <a:spLocks noRot="1" noChangeAspect="1" noMove="1" noResize="1" noEditPoints="1" noAdjustHandles="1" noChangeArrowheads="1" noChangeShapeType="1" noTextEdit="1"/>
              </p:cNvSpPr>
              <p:nvPr/>
            </p:nvSpPr>
            <p:spPr>
              <a:xfrm>
                <a:off x="4331368" y="5651533"/>
                <a:ext cx="1924951" cy="391582"/>
              </a:xfrm>
              <a:prstGeom prst="rect">
                <a:avLst/>
              </a:prstGeom>
              <a:blipFill>
                <a:blip r:embed="rId8"/>
                <a:stretch>
                  <a:fillRect t="-15625" b="-468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6D03F63E-A964-473E-077F-6158379ABAC7}"/>
              </a:ext>
            </a:extLst>
          </p:cNvPr>
          <p:cNvCxnSpPr/>
          <p:nvPr/>
        </p:nvCxnSpPr>
        <p:spPr>
          <a:xfrm>
            <a:off x="824163" y="1764673"/>
            <a:ext cx="1845002" cy="6055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B51D01-90E4-22A2-F321-49F94BC1DF48}"/>
              </a:ext>
            </a:extLst>
          </p:cNvPr>
          <p:cNvCxnSpPr>
            <a:cxnSpLocks/>
          </p:cNvCxnSpPr>
          <p:nvPr/>
        </p:nvCxnSpPr>
        <p:spPr>
          <a:xfrm flipH="1">
            <a:off x="3296653" y="2067447"/>
            <a:ext cx="1034715" cy="7222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1D0A95-98B7-4ABC-BA73-1308769AD519}"/>
              </a:ext>
            </a:extLst>
          </p:cNvPr>
          <p:cNvCxnSpPr>
            <a:cxnSpLocks/>
          </p:cNvCxnSpPr>
          <p:nvPr/>
        </p:nvCxnSpPr>
        <p:spPr>
          <a:xfrm>
            <a:off x="2254945" y="2771327"/>
            <a:ext cx="1998218" cy="5656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F47463-7822-64AC-A86C-AC0DAAA49547}"/>
              </a:ext>
            </a:extLst>
          </p:cNvPr>
          <p:cNvCxnSpPr>
            <a:cxnSpLocks/>
          </p:cNvCxnSpPr>
          <p:nvPr/>
        </p:nvCxnSpPr>
        <p:spPr>
          <a:xfrm>
            <a:off x="1533050" y="3822957"/>
            <a:ext cx="2539639" cy="574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F9CF55-856F-CF34-9876-9FACDC865524}"/>
              </a:ext>
            </a:extLst>
          </p:cNvPr>
          <p:cNvCxnSpPr>
            <a:cxnSpLocks/>
          </p:cNvCxnSpPr>
          <p:nvPr/>
        </p:nvCxnSpPr>
        <p:spPr>
          <a:xfrm>
            <a:off x="1274371" y="4837487"/>
            <a:ext cx="1252261" cy="691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3855313-DC5E-6BC6-8A65-5381F65F6540}"/>
              </a:ext>
            </a:extLst>
          </p:cNvPr>
          <p:cNvCxnSpPr>
            <a:cxnSpLocks/>
          </p:cNvCxnSpPr>
          <p:nvPr/>
        </p:nvCxnSpPr>
        <p:spPr>
          <a:xfrm>
            <a:off x="3056410" y="5824659"/>
            <a:ext cx="1330466" cy="22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ABF399C-12EA-BCE6-A040-6B49228AF69F}"/>
              </a:ext>
            </a:extLst>
          </p:cNvPr>
          <p:cNvCxnSpPr>
            <a:cxnSpLocks/>
          </p:cNvCxnSpPr>
          <p:nvPr/>
        </p:nvCxnSpPr>
        <p:spPr>
          <a:xfrm>
            <a:off x="6286398" y="5859028"/>
            <a:ext cx="1330466" cy="22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2251B64-BDAC-E502-4D02-AFE10FD62935}"/>
                  </a:ext>
                </a:extLst>
              </p:cNvPr>
              <p:cNvSpPr txBox="1"/>
              <p:nvPr/>
            </p:nvSpPr>
            <p:spPr>
              <a:xfrm>
                <a:off x="7542431" y="5677310"/>
                <a:ext cx="842089" cy="380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Δ</m:t>
                      </m:r>
                      <m:sSubSup>
                        <m:sSubSupPr>
                          <m:ctrlPr>
                            <a:rPr lang="en-US" i="1">
                              <a:latin typeface="Cambria Math" panose="02040503050406030204" pitchFamily="18" charset="0"/>
                            </a:rPr>
                          </m:ctrlPr>
                        </m:sSubSupPr>
                        <m:e>
                          <m:r>
                            <a:rPr lang="en-US" i="1">
                              <a:latin typeface="Cambria Math" panose="02040503050406030204" pitchFamily="18" charset="0"/>
                            </a:rPr>
                            <m:t>𝜀</m:t>
                          </m:r>
                        </m:e>
                        <m:sub>
                          <m:r>
                            <a:rPr lang="en-US" i="1">
                              <a:latin typeface="Cambria Math" panose="02040503050406030204" pitchFamily="18" charset="0"/>
                            </a:rPr>
                            <m:t>𝑀𝑃</m:t>
                          </m:r>
                        </m:sub>
                        <m:sup>
                          <m:r>
                            <a:rPr lang="en-US" i="1">
                              <a:latin typeface="Cambria Math" panose="02040503050406030204" pitchFamily="18" charset="0"/>
                            </a:rPr>
                            <m:t>𝑘</m:t>
                          </m:r>
                          <m:r>
                            <a:rPr lang="en-US" i="1">
                              <a:latin typeface="Cambria Math" panose="02040503050406030204" pitchFamily="18" charset="0"/>
                            </a:rPr>
                            <m:t>+1</m:t>
                          </m:r>
                        </m:sup>
                      </m:sSubSup>
                    </m:oMath>
                  </m:oMathPara>
                </a14:m>
                <a:endParaRPr lang="en-US" dirty="0"/>
              </a:p>
            </p:txBody>
          </p:sp>
        </mc:Choice>
        <mc:Fallback xmlns="">
          <p:sp>
            <p:nvSpPr>
              <p:cNvPr id="27" name="TextBox 26">
                <a:extLst>
                  <a:ext uri="{FF2B5EF4-FFF2-40B4-BE49-F238E27FC236}">
                    <a16:creationId xmlns:a16="http://schemas.microsoft.com/office/drawing/2014/main" id="{62251B64-BDAC-E502-4D02-AFE10FD62935}"/>
                  </a:ext>
                </a:extLst>
              </p:cNvPr>
              <p:cNvSpPr txBox="1">
                <a:spLocks noRot="1" noChangeAspect="1" noMove="1" noResize="1" noEditPoints="1" noAdjustHandles="1" noChangeArrowheads="1" noChangeShapeType="1" noTextEdit="1"/>
              </p:cNvSpPr>
              <p:nvPr/>
            </p:nvSpPr>
            <p:spPr>
              <a:xfrm>
                <a:off x="7542431" y="5677310"/>
                <a:ext cx="842089" cy="380425"/>
              </a:xfrm>
              <a:prstGeom prst="rect">
                <a:avLst/>
              </a:prstGeom>
              <a:blipFill>
                <a:blip r:embed="rId9"/>
                <a:stretch>
                  <a:fillRect b="-158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9F4C2A95-2696-93E3-6AF2-761DCC4A5534}"/>
              </a:ext>
            </a:extLst>
          </p:cNvPr>
          <p:cNvSpPr txBox="1"/>
          <p:nvPr/>
        </p:nvSpPr>
        <p:spPr>
          <a:xfrm>
            <a:off x="435195" y="902399"/>
            <a:ext cx="3339376" cy="369332"/>
          </a:xfrm>
          <a:prstGeom prst="rect">
            <a:avLst/>
          </a:prstGeom>
          <a:noFill/>
          <a:ln>
            <a:solidFill>
              <a:srgbClr val="FF0000"/>
            </a:solidFill>
          </a:ln>
        </p:spPr>
        <p:txBody>
          <a:bodyPr wrap="none" rtlCol="0">
            <a:spAutoFit/>
          </a:bodyPr>
          <a:lstStyle/>
          <a:p>
            <a:r>
              <a:rPr lang="en-US" dirty="0"/>
              <a:t>1) Momentum balance solution</a:t>
            </a:r>
          </a:p>
        </p:txBody>
      </p:sp>
      <p:sp>
        <p:nvSpPr>
          <p:cNvPr id="29" name="TextBox 28">
            <a:extLst>
              <a:ext uri="{FF2B5EF4-FFF2-40B4-BE49-F238E27FC236}">
                <a16:creationId xmlns:a16="http://schemas.microsoft.com/office/drawing/2014/main" id="{19658D9E-D2AE-3A17-E377-425C48602529}"/>
              </a:ext>
            </a:extLst>
          </p:cNvPr>
          <p:cNvSpPr txBox="1"/>
          <p:nvPr/>
        </p:nvSpPr>
        <p:spPr>
          <a:xfrm>
            <a:off x="409195" y="2910899"/>
            <a:ext cx="2095510" cy="369332"/>
          </a:xfrm>
          <a:prstGeom prst="rect">
            <a:avLst/>
          </a:prstGeom>
          <a:noFill/>
          <a:ln>
            <a:solidFill>
              <a:srgbClr val="FF0000"/>
            </a:solidFill>
          </a:ln>
        </p:spPr>
        <p:txBody>
          <a:bodyPr wrap="none" rtlCol="0">
            <a:spAutoFit/>
          </a:bodyPr>
          <a:lstStyle/>
          <a:p>
            <a:r>
              <a:rPr lang="en-US" dirty="0"/>
              <a:t>2) Time integration</a:t>
            </a:r>
          </a:p>
        </p:txBody>
      </p:sp>
      <p:sp>
        <p:nvSpPr>
          <p:cNvPr id="30" name="TextBox 29">
            <a:extLst>
              <a:ext uri="{FF2B5EF4-FFF2-40B4-BE49-F238E27FC236}">
                <a16:creationId xmlns:a16="http://schemas.microsoft.com/office/drawing/2014/main" id="{B65C96E4-7CB9-068F-2961-66FB494635BC}"/>
              </a:ext>
            </a:extLst>
          </p:cNvPr>
          <p:cNvSpPr txBox="1"/>
          <p:nvPr/>
        </p:nvSpPr>
        <p:spPr>
          <a:xfrm>
            <a:off x="6494676" y="4282499"/>
            <a:ext cx="2480166" cy="369332"/>
          </a:xfrm>
          <a:prstGeom prst="rect">
            <a:avLst/>
          </a:prstGeom>
          <a:noFill/>
          <a:ln>
            <a:solidFill>
              <a:srgbClr val="FF0000"/>
            </a:solidFill>
          </a:ln>
        </p:spPr>
        <p:txBody>
          <a:bodyPr wrap="none" rtlCol="0">
            <a:spAutoFit/>
          </a:bodyPr>
          <a:lstStyle/>
          <a:p>
            <a:r>
              <a:rPr lang="en-US" dirty="0"/>
              <a:t>3) Constitutive relation</a:t>
            </a:r>
          </a:p>
        </p:txBody>
      </p:sp>
      <p:cxnSp>
        <p:nvCxnSpPr>
          <p:cNvPr id="31" name="Straight Arrow Connector 30">
            <a:extLst>
              <a:ext uri="{FF2B5EF4-FFF2-40B4-BE49-F238E27FC236}">
                <a16:creationId xmlns:a16="http://schemas.microsoft.com/office/drawing/2014/main" id="{32CCC0A2-9858-80FC-51E8-BE12315FAD24}"/>
              </a:ext>
            </a:extLst>
          </p:cNvPr>
          <p:cNvCxnSpPr>
            <a:cxnSpLocks/>
          </p:cNvCxnSpPr>
          <p:nvPr/>
        </p:nvCxnSpPr>
        <p:spPr>
          <a:xfrm flipV="1">
            <a:off x="7719287" y="4837487"/>
            <a:ext cx="0" cy="8398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72E1754-F3FC-5A17-94BC-61E7EBC09A69}"/>
              </a:ext>
            </a:extLst>
          </p:cNvPr>
          <p:cNvCxnSpPr>
            <a:cxnSpLocks/>
          </p:cNvCxnSpPr>
          <p:nvPr/>
        </p:nvCxnSpPr>
        <p:spPr>
          <a:xfrm flipV="1">
            <a:off x="7719287" y="3309642"/>
            <a:ext cx="0" cy="8398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8A1C8D4-A29D-A4C9-F6CA-C0979B03C775}"/>
              </a:ext>
            </a:extLst>
          </p:cNvPr>
          <p:cNvSpPr txBox="1"/>
          <p:nvPr/>
        </p:nvSpPr>
        <p:spPr>
          <a:xfrm>
            <a:off x="6176371" y="2023609"/>
            <a:ext cx="2172390" cy="369332"/>
          </a:xfrm>
          <a:prstGeom prst="rect">
            <a:avLst/>
          </a:prstGeom>
          <a:noFill/>
          <a:ln>
            <a:solidFill>
              <a:srgbClr val="FF0000"/>
            </a:solidFill>
          </a:ln>
        </p:spPr>
        <p:txBody>
          <a:bodyPr wrap="none" rtlCol="0">
            <a:spAutoFit/>
          </a:bodyPr>
          <a:lstStyle/>
          <a:p>
            <a:r>
              <a:rPr lang="en-US" dirty="0"/>
              <a:t>4) Update positions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060A247-ED3E-6144-F4FB-9DB5FA8523CF}"/>
                  </a:ext>
                </a:extLst>
              </p:cNvPr>
              <p:cNvSpPr txBox="1"/>
              <p:nvPr/>
            </p:nvSpPr>
            <p:spPr>
              <a:xfrm>
                <a:off x="5438081" y="2402017"/>
                <a:ext cx="3536033" cy="8610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i="1">
                              <a:latin typeface="Cambria Math" panose="02040503050406030204" pitchFamily="18" charset="0"/>
                            </a:rPr>
                            <m:t>𝑀𝑃</m:t>
                          </m:r>
                        </m:sub>
                        <m:sup>
                          <m:r>
                            <a:rPr lang="en-US" i="1">
                              <a:latin typeface="Cambria Math" panose="02040503050406030204" pitchFamily="18" charset="0"/>
                            </a:rPr>
                            <m:t>𝑘</m:t>
                          </m:r>
                        </m:sup>
                      </m:sSub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𝑒𝑙</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𝜉</m:t>
                                      </m:r>
                                    </m:e>
                                  </m:acc>
                                </m:e>
                                <m:sub>
                                  <m:r>
                                    <a:rPr lang="en-US" b="0" i="1" smtClean="0">
                                      <a:latin typeface="Cambria Math" panose="02040503050406030204" pitchFamily="18" charset="0"/>
                                    </a:rPr>
                                    <m:t>𝑀𝑃</m:t>
                                  </m:r>
                                </m:sub>
                                <m:sup>
                                  <m:r>
                                    <a:rPr lang="en-US" b="0" i="1" smtClean="0">
                                      <a:latin typeface="Cambria Math" panose="02040503050406030204" pitchFamily="18" charset="0"/>
                                    </a:rPr>
                                    <m:t>𝑘</m:t>
                                  </m:r>
                                </m:sup>
                              </m:sSubSup>
                            </m:e>
                          </m:d>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𝑘</m:t>
                              </m:r>
                              <m:r>
                                <a:rPr lang="en-US" b="0" i="1" smtClean="0">
                                  <a:latin typeface="Cambria Math" panose="02040503050406030204" pitchFamily="18" charset="0"/>
                                </a:rPr>
                                <m:t>+1</m:t>
                              </m:r>
                            </m:sup>
                          </m:sSubSup>
                        </m:e>
                      </m:nary>
                    </m:oMath>
                  </m:oMathPara>
                </a14:m>
                <a:endParaRPr lang="en-US" dirty="0"/>
              </a:p>
            </p:txBody>
          </p:sp>
        </mc:Choice>
        <mc:Fallback xmlns="">
          <p:sp>
            <p:nvSpPr>
              <p:cNvPr id="35" name="TextBox 34">
                <a:extLst>
                  <a:ext uri="{FF2B5EF4-FFF2-40B4-BE49-F238E27FC236}">
                    <a16:creationId xmlns:a16="http://schemas.microsoft.com/office/drawing/2014/main" id="{3060A247-ED3E-6144-F4FB-9DB5FA8523CF}"/>
                  </a:ext>
                </a:extLst>
              </p:cNvPr>
              <p:cNvSpPr txBox="1">
                <a:spLocks noRot="1" noChangeAspect="1" noMove="1" noResize="1" noEditPoints="1" noAdjustHandles="1" noChangeArrowheads="1" noChangeShapeType="1" noTextEdit="1"/>
              </p:cNvSpPr>
              <p:nvPr/>
            </p:nvSpPr>
            <p:spPr>
              <a:xfrm>
                <a:off x="5438081" y="2402017"/>
                <a:ext cx="3536033" cy="86100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5724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69149" y="970089"/>
            <a:ext cx="6618288" cy="885825"/>
          </a:xfrm>
        </p:spPr>
        <p:txBody>
          <a:bodyPr/>
          <a:lstStyle/>
          <a:p>
            <a:pPr algn="ctr"/>
            <a:r>
              <a:rPr lang="nl-NL" b="0" dirty="0"/>
              <a:t>Anura3D Training Course – UC Berkeley</a:t>
            </a:r>
            <a:br>
              <a:rPr lang="nl-NL" b="0" dirty="0"/>
            </a:br>
            <a:r>
              <a:rPr lang="nl-NL" sz="2000" b="0" dirty="0"/>
              <a:t>6 September, 2024</a:t>
            </a:r>
            <a:endParaRPr lang="en-GB" sz="2000" b="0" dirty="0"/>
          </a:p>
        </p:txBody>
      </p:sp>
      <p:sp>
        <p:nvSpPr>
          <p:cNvPr id="5" name="Subtitle 4"/>
          <p:cNvSpPr>
            <a:spLocks noGrp="1"/>
          </p:cNvSpPr>
          <p:nvPr>
            <p:ph type="subTitle" idx="1"/>
          </p:nvPr>
        </p:nvSpPr>
        <p:spPr>
          <a:xfrm>
            <a:off x="1169149" y="3458470"/>
            <a:ext cx="6618288" cy="1485231"/>
          </a:xfrm>
        </p:spPr>
        <p:txBody>
          <a:bodyPr/>
          <a:lstStyle/>
          <a:p>
            <a:endParaRPr lang="nl-NL" dirty="0"/>
          </a:p>
        </p:txBody>
      </p:sp>
      <p:sp>
        <p:nvSpPr>
          <p:cNvPr id="6" name="Title 2"/>
          <p:cNvSpPr txBox="1">
            <a:spLocks/>
          </p:cNvSpPr>
          <p:nvPr/>
        </p:nvSpPr>
        <p:spPr bwMode="auto">
          <a:xfrm>
            <a:off x="1169149" y="2778698"/>
            <a:ext cx="6618288"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lang="nl-NL" sz="2800" b="1" i="0">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rgbClr val="FFFFFE"/>
                </a:solidFill>
                <a:latin typeface="Arial" charset="0"/>
              </a:defRPr>
            </a:lvl2pPr>
            <a:lvl3pPr algn="l" rtl="0" eaLnBrk="1" fontAlgn="base" hangingPunct="1">
              <a:spcBef>
                <a:spcPct val="0"/>
              </a:spcBef>
              <a:spcAft>
                <a:spcPct val="0"/>
              </a:spcAft>
              <a:defRPr sz="2800" b="1">
                <a:solidFill>
                  <a:srgbClr val="FFFFFE"/>
                </a:solidFill>
                <a:latin typeface="Arial" charset="0"/>
              </a:defRPr>
            </a:lvl3pPr>
            <a:lvl4pPr algn="l" rtl="0" eaLnBrk="1" fontAlgn="base" hangingPunct="1">
              <a:spcBef>
                <a:spcPct val="0"/>
              </a:spcBef>
              <a:spcAft>
                <a:spcPct val="0"/>
              </a:spcAft>
              <a:defRPr sz="2800" b="1">
                <a:solidFill>
                  <a:srgbClr val="FFFFFE"/>
                </a:solidFill>
                <a:latin typeface="Arial" charset="0"/>
              </a:defRPr>
            </a:lvl4pPr>
            <a:lvl5pPr algn="l" rtl="0" eaLnBrk="1" fontAlgn="base" hangingPunct="1">
              <a:spcBef>
                <a:spcPct val="0"/>
              </a:spcBef>
              <a:spcAft>
                <a:spcPct val="0"/>
              </a:spcAft>
              <a:defRPr sz="2800" b="1">
                <a:solidFill>
                  <a:srgbClr val="FFFFFE"/>
                </a:solidFill>
                <a:latin typeface="Arial" charset="0"/>
              </a:defRPr>
            </a:lvl5pPr>
            <a:lvl6pPr marL="457200" algn="l" rtl="0" eaLnBrk="1" fontAlgn="base" hangingPunct="1">
              <a:spcBef>
                <a:spcPct val="0"/>
              </a:spcBef>
              <a:spcAft>
                <a:spcPct val="0"/>
              </a:spcAft>
              <a:defRPr sz="2800" b="1">
                <a:solidFill>
                  <a:srgbClr val="FFFFFE"/>
                </a:solidFill>
                <a:latin typeface="Arial" charset="0"/>
              </a:defRPr>
            </a:lvl6pPr>
            <a:lvl7pPr marL="914400" algn="l" rtl="0" eaLnBrk="1" fontAlgn="base" hangingPunct="1">
              <a:spcBef>
                <a:spcPct val="0"/>
              </a:spcBef>
              <a:spcAft>
                <a:spcPct val="0"/>
              </a:spcAft>
              <a:defRPr sz="2800" b="1">
                <a:solidFill>
                  <a:srgbClr val="FFFFFE"/>
                </a:solidFill>
                <a:latin typeface="Arial" charset="0"/>
              </a:defRPr>
            </a:lvl7pPr>
            <a:lvl8pPr marL="1371600" algn="l" rtl="0" eaLnBrk="1" fontAlgn="base" hangingPunct="1">
              <a:spcBef>
                <a:spcPct val="0"/>
              </a:spcBef>
              <a:spcAft>
                <a:spcPct val="0"/>
              </a:spcAft>
              <a:defRPr sz="2800" b="1">
                <a:solidFill>
                  <a:srgbClr val="FFFFFE"/>
                </a:solidFill>
                <a:latin typeface="Arial" charset="0"/>
              </a:defRPr>
            </a:lvl8pPr>
            <a:lvl9pPr marL="1828800" algn="l" rtl="0" eaLnBrk="1" fontAlgn="base" hangingPunct="1">
              <a:spcBef>
                <a:spcPct val="0"/>
              </a:spcBef>
              <a:spcAft>
                <a:spcPct val="0"/>
              </a:spcAft>
              <a:defRPr sz="2800" b="1">
                <a:solidFill>
                  <a:srgbClr val="FFFFFE"/>
                </a:solidFill>
                <a:latin typeface="Arial" charset="0"/>
              </a:defRPr>
            </a:lvl9pPr>
          </a:lstStyle>
          <a:p>
            <a:r>
              <a:rPr lang="en-US" kern="0" dirty="0"/>
              <a:t>Coupled MPM formulation in Anura3D</a:t>
            </a:r>
            <a:endParaRPr lang="en-US" sz="2000" kern="0" dirty="0"/>
          </a:p>
        </p:txBody>
      </p:sp>
    </p:spTree>
    <p:extLst>
      <p:ext uri="{BB962C8B-B14F-4D97-AF65-F5344CB8AC3E}">
        <p14:creationId xmlns:p14="http://schemas.microsoft.com/office/powerpoint/2010/main" val="3027430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Soil as a multi-phase porous material</a:t>
            </a:r>
            <a:endParaRPr lang="en-GB" dirty="0"/>
          </a:p>
        </p:txBody>
      </p:sp>
      <p:sp>
        <p:nvSpPr>
          <p:cNvPr id="30" name="Rettangolo 5"/>
          <p:cNvSpPr/>
          <p:nvPr/>
        </p:nvSpPr>
        <p:spPr>
          <a:xfrm>
            <a:off x="418549" y="1073842"/>
            <a:ext cx="8242069" cy="45262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Porous media</a:t>
            </a:r>
          </a:p>
        </p:txBody>
      </p:sp>
      <p:sp>
        <p:nvSpPr>
          <p:cNvPr id="31" name="Rettangolo 6"/>
          <p:cNvSpPr/>
          <p:nvPr/>
        </p:nvSpPr>
        <p:spPr>
          <a:xfrm>
            <a:off x="466353" y="1906283"/>
            <a:ext cx="2160000" cy="373411"/>
          </a:xfrm>
          <a:prstGeom prst="rect">
            <a:avLst/>
          </a:prstGeom>
          <a:solidFill>
            <a:srgbClr val="C6782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Dry </a:t>
            </a:r>
          </a:p>
        </p:txBody>
      </p:sp>
      <p:sp>
        <p:nvSpPr>
          <p:cNvPr id="32" name="Rettangolo 8"/>
          <p:cNvSpPr/>
          <p:nvPr/>
        </p:nvSpPr>
        <p:spPr>
          <a:xfrm>
            <a:off x="3506553" y="1903763"/>
            <a:ext cx="2160000" cy="375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Saturated </a:t>
            </a:r>
          </a:p>
        </p:txBody>
      </p:sp>
      <p:sp>
        <p:nvSpPr>
          <p:cNvPr id="33" name="Rettangolo 9"/>
          <p:cNvSpPr/>
          <p:nvPr/>
        </p:nvSpPr>
        <p:spPr>
          <a:xfrm>
            <a:off x="6546753" y="1890034"/>
            <a:ext cx="2160000" cy="389660"/>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Unsaturated </a:t>
            </a:r>
          </a:p>
        </p:txBody>
      </p:sp>
      <p:sp>
        <p:nvSpPr>
          <p:cNvPr id="34" name="Rounded Rectangle 12"/>
          <p:cNvSpPr/>
          <p:nvPr/>
        </p:nvSpPr>
        <p:spPr>
          <a:xfrm>
            <a:off x="5637900" y="3411253"/>
            <a:ext cx="1860021" cy="4221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lt1"/>
                </a:solidFill>
              </a:rPr>
              <a:t>Fully coupled</a:t>
            </a:r>
          </a:p>
        </p:txBody>
      </p:sp>
      <p:sp>
        <p:nvSpPr>
          <p:cNvPr id="35" name="Rounded Rectangle 19"/>
          <p:cNvSpPr/>
          <p:nvPr/>
        </p:nvSpPr>
        <p:spPr>
          <a:xfrm>
            <a:off x="1929128" y="3411253"/>
            <a:ext cx="1381125" cy="4120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Drained</a:t>
            </a:r>
            <a:endParaRPr lang="en-GB" dirty="0"/>
          </a:p>
        </p:txBody>
      </p:sp>
      <p:sp>
        <p:nvSpPr>
          <p:cNvPr id="36" name="Rounded Rectangle 20"/>
          <p:cNvSpPr/>
          <p:nvPr/>
        </p:nvSpPr>
        <p:spPr>
          <a:xfrm>
            <a:off x="3895992" y="3395454"/>
            <a:ext cx="1381125" cy="42786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Undrained</a:t>
            </a:r>
            <a:endParaRPr lang="en-GB" dirty="0"/>
          </a:p>
        </p:txBody>
      </p:sp>
      <p:sp>
        <p:nvSpPr>
          <p:cNvPr id="37" name="Rounded Rectangle 25"/>
          <p:cNvSpPr/>
          <p:nvPr/>
        </p:nvSpPr>
        <p:spPr>
          <a:xfrm>
            <a:off x="4682949" y="4756341"/>
            <a:ext cx="2055981" cy="65893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lt1"/>
                </a:solidFill>
              </a:rPr>
              <a:t>Effective</a:t>
            </a:r>
            <a:r>
              <a:rPr lang="nl-NL" dirty="0">
                <a:solidFill>
                  <a:schemeClr val="lt1"/>
                </a:solidFill>
              </a:rPr>
              <a:t> stress analysis</a:t>
            </a:r>
            <a:endParaRPr lang="en-GB" dirty="0">
              <a:solidFill>
                <a:schemeClr val="lt1"/>
              </a:solidFill>
            </a:endParaRPr>
          </a:p>
        </p:txBody>
      </p:sp>
      <p:sp>
        <p:nvSpPr>
          <p:cNvPr id="38" name="Rounded Rectangle 26"/>
          <p:cNvSpPr/>
          <p:nvPr/>
        </p:nvSpPr>
        <p:spPr>
          <a:xfrm>
            <a:off x="2422470" y="4709505"/>
            <a:ext cx="1748395" cy="70577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lt1"/>
                </a:solidFill>
              </a:rPr>
              <a:t>Total stress analysis</a:t>
            </a:r>
            <a:endParaRPr lang="en-GB" dirty="0">
              <a:solidFill>
                <a:schemeClr val="lt1"/>
              </a:solidFill>
            </a:endParaRPr>
          </a:p>
        </p:txBody>
      </p:sp>
      <p:cxnSp>
        <p:nvCxnSpPr>
          <p:cNvPr id="39" name="Connettore 4 41"/>
          <p:cNvCxnSpPr>
            <a:stCxn id="32" idx="2"/>
            <a:endCxn id="34" idx="0"/>
          </p:cNvCxnSpPr>
          <p:nvPr/>
        </p:nvCxnSpPr>
        <p:spPr>
          <a:xfrm rot="16200000" flipH="1">
            <a:off x="5011453" y="1854794"/>
            <a:ext cx="1131559" cy="1981358"/>
          </a:xfrm>
          <a:prstGeom prst="bentConnector3">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4 44"/>
          <p:cNvCxnSpPr>
            <a:stCxn id="32" idx="2"/>
            <a:endCxn id="35" idx="0"/>
          </p:cNvCxnSpPr>
          <p:nvPr/>
        </p:nvCxnSpPr>
        <p:spPr>
          <a:xfrm rot="5400000">
            <a:off x="3037343" y="1862042"/>
            <a:ext cx="1131559" cy="1966862"/>
          </a:xfrm>
          <a:prstGeom prst="bentConnector3">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6"/>
          <p:cNvCxnSpPr>
            <a:stCxn id="32" idx="2"/>
            <a:endCxn id="36" idx="0"/>
          </p:cNvCxnSpPr>
          <p:nvPr/>
        </p:nvCxnSpPr>
        <p:spPr>
          <a:xfrm>
            <a:off x="4586553" y="2279694"/>
            <a:ext cx="2" cy="1115760"/>
          </a:xfrm>
          <a:prstGeom prst="straightConnector1">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4 50"/>
          <p:cNvCxnSpPr>
            <a:endCxn id="38" idx="0"/>
          </p:cNvCxnSpPr>
          <p:nvPr/>
        </p:nvCxnSpPr>
        <p:spPr>
          <a:xfrm rot="5400000">
            <a:off x="3496766" y="3633300"/>
            <a:ext cx="876107" cy="1276302"/>
          </a:xfrm>
          <a:prstGeom prst="bentConnector3">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4 52"/>
          <p:cNvCxnSpPr>
            <a:endCxn id="37" idx="0"/>
          </p:cNvCxnSpPr>
          <p:nvPr/>
        </p:nvCxnSpPr>
        <p:spPr>
          <a:xfrm rot="16200000" flipH="1">
            <a:off x="4680484" y="3725884"/>
            <a:ext cx="922943" cy="1137970"/>
          </a:xfrm>
          <a:prstGeom prst="bentConnector3">
            <a:avLst>
              <a:gd name="adj1" fmla="val 46838"/>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4"/>
          <p:cNvSpPr/>
          <p:nvPr/>
        </p:nvSpPr>
        <p:spPr>
          <a:xfrm>
            <a:off x="138866" y="2259399"/>
            <a:ext cx="2808312" cy="400110"/>
          </a:xfrm>
          <a:prstGeom prst="rect">
            <a:avLst/>
          </a:prstGeom>
        </p:spPr>
        <p:txBody>
          <a:bodyPr wrap="square">
            <a:spAutoFit/>
          </a:bodyPr>
          <a:lstStyle/>
          <a:p>
            <a:pPr algn="ctr"/>
            <a:r>
              <a:rPr lang="en-US" sz="2000" dirty="0">
                <a:solidFill>
                  <a:srgbClr val="C67820"/>
                </a:solidFill>
              </a:rPr>
              <a:t>1-phase</a:t>
            </a:r>
          </a:p>
        </p:txBody>
      </p:sp>
      <p:sp>
        <p:nvSpPr>
          <p:cNvPr id="48" name="Rettangolo 22"/>
          <p:cNvSpPr/>
          <p:nvPr/>
        </p:nvSpPr>
        <p:spPr>
          <a:xfrm>
            <a:off x="3039031" y="2900784"/>
            <a:ext cx="1165288" cy="400110"/>
          </a:xfrm>
          <a:prstGeom prst="rect">
            <a:avLst/>
          </a:prstGeom>
        </p:spPr>
        <p:txBody>
          <a:bodyPr wrap="square">
            <a:spAutoFit/>
          </a:bodyPr>
          <a:lstStyle/>
          <a:p>
            <a:pPr algn="ctr"/>
            <a:r>
              <a:rPr lang="en-US" sz="2000" dirty="0">
                <a:solidFill>
                  <a:srgbClr val="C67820"/>
                </a:solidFill>
              </a:rPr>
              <a:t>1-phase</a:t>
            </a:r>
          </a:p>
        </p:txBody>
      </p:sp>
      <p:sp>
        <p:nvSpPr>
          <p:cNvPr id="49" name="Rettangolo 7"/>
          <p:cNvSpPr/>
          <p:nvPr/>
        </p:nvSpPr>
        <p:spPr>
          <a:xfrm>
            <a:off x="1757417" y="3271394"/>
            <a:ext cx="3728516" cy="656975"/>
          </a:xfrm>
          <a:prstGeom prst="rect">
            <a:avLst/>
          </a:prstGeom>
          <a:noFill/>
          <a:ln w="53975">
            <a:solidFill>
              <a:srgbClr val="C6782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50" name="Rettangolo 10"/>
          <p:cNvSpPr/>
          <p:nvPr/>
        </p:nvSpPr>
        <p:spPr>
          <a:xfrm>
            <a:off x="6567910" y="2883050"/>
            <a:ext cx="1314245" cy="400110"/>
          </a:xfrm>
          <a:prstGeom prst="rect">
            <a:avLst/>
          </a:prstGeom>
        </p:spPr>
        <p:txBody>
          <a:bodyPr wrap="square">
            <a:spAutoFit/>
          </a:bodyPr>
          <a:lstStyle/>
          <a:p>
            <a:r>
              <a:rPr lang="en-US" sz="2000" dirty="0">
                <a:solidFill>
                  <a:srgbClr val="0070C0"/>
                </a:solidFill>
              </a:rPr>
              <a:t>2-phase</a:t>
            </a:r>
            <a:endParaRPr lang="en-US" sz="2000" b="1" dirty="0">
              <a:solidFill>
                <a:srgbClr val="0070C0"/>
              </a:solidFill>
            </a:endParaRPr>
          </a:p>
        </p:txBody>
      </p:sp>
      <mc:AlternateContent xmlns:mc="http://schemas.openxmlformats.org/markup-compatibility/2006" xmlns:a14="http://schemas.microsoft.com/office/drawing/2010/main">
        <mc:Choice Requires="a14">
          <p:sp>
            <p:nvSpPr>
              <p:cNvPr id="52" name="CasellaDiTesto 23"/>
              <p:cNvSpPr txBox="1"/>
              <p:nvPr/>
            </p:nvSpPr>
            <p:spPr>
              <a:xfrm>
                <a:off x="5318027" y="5542917"/>
                <a:ext cx="1099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𝝈</m:t>
                      </m:r>
                      <m:r>
                        <a:rPr lang="it-IT" b="1" i="1">
                          <a:latin typeface="Cambria Math" panose="02040503050406030204" pitchFamily="18" charset="0"/>
                          <a:ea typeface="Cambria Math" panose="02040503050406030204" pitchFamily="18" charset="0"/>
                        </a:rPr>
                        <m:t>=</m:t>
                      </m:r>
                      <m:sSup>
                        <m:sSupPr>
                          <m:ctrlPr>
                            <a:rPr lang="it-IT" b="1" i="1">
                              <a:latin typeface="Cambria Math" panose="02040503050406030204" pitchFamily="18" charset="0"/>
                              <a:ea typeface="Cambria Math" panose="02040503050406030204" pitchFamily="18" charset="0"/>
                            </a:rPr>
                          </m:ctrlPr>
                        </m:sSupPr>
                        <m:e>
                          <m:r>
                            <a:rPr lang="it-IT" b="1" i="1">
                              <a:latin typeface="Cambria Math" panose="02040503050406030204" pitchFamily="18" charset="0"/>
                              <a:ea typeface="Cambria Math" panose="02040503050406030204" pitchFamily="18" charset="0"/>
                            </a:rPr>
                            <m:t>𝝈</m:t>
                          </m:r>
                        </m:e>
                        <m:sup>
                          <m:r>
                            <a:rPr lang="it-IT" b="1" i="1">
                              <a:latin typeface="Cambria Math" panose="02040503050406030204" pitchFamily="18" charset="0"/>
                              <a:ea typeface="Cambria Math" panose="02040503050406030204" pitchFamily="18" charset="0"/>
                            </a:rPr>
                            <m:t>′</m:t>
                          </m:r>
                        </m:sup>
                      </m:sSup>
                      <m:r>
                        <a:rPr lang="it-IT" b="1" i="1">
                          <a:latin typeface="Cambria Math" panose="02040503050406030204" pitchFamily="18" charset="0"/>
                          <a:ea typeface="Cambria Math" panose="02040503050406030204" pitchFamily="18" charset="0"/>
                        </a:rPr>
                        <m:t>+</m:t>
                      </m:r>
                      <m:r>
                        <a:rPr lang="it-IT" b="1" i="1">
                          <a:latin typeface="Cambria Math" panose="02040503050406030204" pitchFamily="18" charset="0"/>
                          <a:ea typeface="Cambria Math" panose="02040503050406030204" pitchFamily="18" charset="0"/>
                        </a:rPr>
                        <m:t>𝒑</m:t>
                      </m:r>
                    </m:oMath>
                  </m:oMathPara>
                </a14:m>
                <a:endParaRPr lang="en-US" b="1" dirty="0"/>
              </a:p>
            </p:txBody>
          </p:sp>
        </mc:Choice>
        <mc:Fallback xmlns="">
          <p:sp>
            <p:nvSpPr>
              <p:cNvPr id="52" name="CasellaDiTesto 23"/>
              <p:cNvSpPr txBox="1">
                <a:spLocks noRot="1" noChangeAspect="1" noMove="1" noResize="1" noEditPoints="1" noAdjustHandles="1" noChangeArrowheads="1" noChangeShapeType="1" noTextEdit="1"/>
              </p:cNvSpPr>
              <p:nvPr/>
            </p:nvSpPr>
            <p:spPr>
              <a:xfrm>
                <a:off x="5318027" y="5542917"/>
                <a:ext cx="1099621" cy="276999"/>
              </a:xfrm>
              <a:prstGeom prst="rect">
                <a:avLst/>
              </a:prstGeom>
              <a:blipFill>
                <a:blip r:embed="rId4"/>
                <a:stretch>
                  <a:fillRect l="-4420" r="-663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asellaDiTesto 11"/>
              <p:cNvSpPr txBox="1"/>
              <p:nvPr/>
            </p:nvSpPr>
            <p:spPr>
              <a:xfrm>
                <a:off x="4816208" y="5925035"/>
                <a:ext cx="89464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it-IT" b="1" i="1">
                              <a:latin typeface="Cambria Math" panose="02040503050406030204" pitchFamily="18" charset="0"/>
                            </a:rPr>
                          </m:ctrlPr>
                        </m:sSupPr>
                        <m:e>
                          <m:acc>
                            <m:accPr>
                              <m:chr m:val="̇"/>
                              <m:ctrlPr>
                                <a:rPr lang="en-US" b="1" i="1">
                                  <a:latin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𝝈</m:t>
                              </m:r>
                            </m:e>
                          </m:acc>
                        </m:e>
                        <m:sup>
                          <m:r>
                            <a:rPr lang="it-IT" b="1" i="1">
                              <a:latin typeface="Cambria Math" panose="02040503050406030204" pitchFamily="18" charset="0"/>
                            </a:rPr>
                            <m:t>′</m:t>
                          </m:r>
                        </m:sup>
                      </m:sSup>
                      <m:r>
                        <a:rPr lang="it-IT" b="1" i="1">
                          <a:latin typeface="Cambria Math" panose="02040503050406030204" pitchFamily="18" charset="0"/>
                        </a:rPr>
                        <m:t>=</m:t>
                      </m:r>
                      <m:r>
                        <a:rPr lang="it-IT" b="1" i="1">
                          <a:latin typeface="Cambria Math" panose="02040503050406030204" pitchFamily="18" charset="0"/>
                        </a:rPr>
                        <m:t>𝑫</m:t>
                      </m:r>
                      <m:r>
                        <a:rPr lang="it-IT" b="1" i="1">
                          <a:latin typeface="Cambria Math" panose="02040503050406030204" pitchFamily="18" charset="0"/>
                        </a:rPr>
                        <m:t>′</m:t>
                      </m:r>
                      <m:acc>
                        <m:accPr>
                          <m:chr m:val="̇"/>
                          <m:ctrlPr>
                            <a:rPr lang="it-IT" b="1" i="1">
                              <a:latin typeface="Cambria Math" panose="02040503050406030204" pitchFamily="18" charset="0"/>
                            </a:rPr>
                          </m:ctrlPr>
                        </m:accPr>
                        <m:e>
                          <m:r>
                            <a:rPr lang="it-IT" b="1" i="1">
                              <a:latin typeface="Cambria Math" panose="02040503050406030204" pitchFamily="18" charset="0"/>
                              <a:ea typeface="Cambria Math" panose="02040503050406030204" pitchFamily="18" charset="0"/>
                            </a:rPr>
                            <m:t>𝜺</m:t>
                          </m:r>
                        </m:e>
                      </m:acc>
                    </m:oMath>
                  </m:oMathPara>
                </a14:m>
                <a:endParaRPr lang="en-US" b="1" dirty="0"/>
              </a:p>
            </p:txBody>
          </p:sp>
        </mc:Choice>
        <mc:Fallback xmlns="">
          <p:sp>
            <p:nvSpPr>
              <p:cNvPr id="54" name="CasellaDiTesto 11"/>
              <p:cNvSpPr txBox="1">
                <a:spLocks noRot="1" noChangeAspect="1" noMove="1" noResize="1" noEditPoints="1" noAdjustHandles="1" noChangeArrowheads="1" noChangeShapeType="1" noTextEdit="1"/>
              </p:cNvSpPr>
              <p:nvPr/>
            </p:nvSpPr>
            <p:spPr>
              <a:xfrm>
                <a:off x="4816208" y="5925035"/>
                <a:ext cx="894647" cy="276999"/>
              </a:xfrm>
              <a:prstGeom prst="rect">
                <a:avLst/>
              </a:prstGeom>
              <a:blipFill>
                <a:blip r:embed="rId5"/>
                <a:stretch>
                  <a:fillRect l="-4762" t="-2222" r="-1224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CasellaDiTesto 12"/>
              <p:cNvSpPr txBox="1"/>
              <p:nvPr/>
            </p:nvSpPr>
            <p:spPr>
              <a:xfrm>
                <a:off x="5907980" y="5925035"/>
                <a:ext cx="10382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i="1">
                              <a:latin typeface="Cambria Math" panose="02040503050406030204" pitchFamily="18" charset="0"/>
                            </a:rPr>
                          </m:ctrlPr>
                        </m:accPr>
                        <m:e>
                          <m:r>
                            <a:rPr lang="it-IT" i="1">
                              <a:latin typeface="Cambria Math" panose="02040503050406030204" pitchFamily="18" charset="0"/>
                            </a:rPr>
                            <m:t>𝑝</m:t>
                          </m:r>
                        </m:e>
                      </m:acc>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i="1">
                              <a:latin typeface="Cambria Math" panose="02040503050406030204" pitchFamily="18" charset="0"/>
                            </a:rPr>
                            <m:t>𝑙</m:t>
                          </m:r>
                        </m:sub>
                      </m:sSub>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ea typeface="Cambria Math" panose="02040503050406030204" pitchFamily="18" charset="0"/>
                                </a:rPr>
                                <m:t>𝜀</m:t>
                              </m:r>
                            </m:e>
                          </m:acc>
                        </m:e>
                        <m:sub>
                          <m:r>
                            <a:rPr lang="it-IT" i="1">
                              <a:latin typeface="Cambria Math" panose="02040503050406030204" pitchFamily="18" charset="0"/>
                            </a:rPr>
                            <m:t>𝑣𝑜𝑙</m:t>
                          </m:r>
                        </m:sub>
                      </m:sSub>
                    </m:oMath>
                  </m:oMathPara>
                </a14:m>
                <a:endParaRPr lang="en-US" dirty="0"/>
              </a:p>
            </p:txBody>
          </p:sp>
        </mc:Choice>
        <mc:Fallback xmlns="">
          <p:sp>
            <p:nvSpPr>
              <p:cNvPr id="55" name="CasellaDiTesto 12"/>
              <p:cNvSpPr txBox="1">
                <a:spLocks noRot="1" noChangeAspect="1" noMove="1" noResize="1" noEditPoints="1" noAdjustHandles="1" noChangeArrowheads="1" noChangeShapeType="1" noTextEdit="1"/>
              </p:cNvSpPr>
              <p:nvPr/>
            </p:nvSpPr>
            <p:spPr>
              <a:xfrm>
                <a:off x="5907980" y="5925035"/>
                <a:ext cx="1038224" cy="276999"/>
              </a:xfrm>
              <a:prstGeom prst="rect">
                <a:avLst/>
              </a:prstGeom>
              <a:blipFill>
                <a:blip r:embed="rId6"/>
                <a:stretch>
                  <a:fillRect l="-7059" t="-2222" r="-3529"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asellaDiTesto 26"/>
              <p:cNvSpPr txBox="1"/>
              <p:nvPr/>
            </p:nvSpPr>
            <p:spPr>
              <a:xfrm>
                <a:off x="2832218" y="5415277"/>
                <a:ext cx="7709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b="1" i="1">
                              <a:latin typeface="Cambria Math" panose="02040503050406030204" pitchFamily="18" charset="0"/>
                            </a:rPr>
                          </m:ctrlPr>
                        </m:accPr>
                        <m:e>
                          <m:r>
                            <a:rPr lang="it-IT" b="1" i="1">
                              <a:latin typeface="Cambria Math" panose="02040503050406030204" pitchFamily="18" charset="0"/>
                              <a:ea typeface="Cambria Math" panose="02040503050406030204" pitchFamily="18" charset="0"/>
                            </a:rPr>
                            <m:t>𝝈</m:t>
                          </m:r>
                        </m:e>
                      </m:acc>
                      <m:r>
                        <a:rPr lang="it-IT" b="1" i="1">
                          <a:latin typeface="Cambria Math" panose="02040503050406030204" pitchFamily="18" charset="0"/>
                        </a:rPr>
                        <m:t>=</m:t>
                      </m:r>
                      <m:r>
                        <a:rPr lang="it-IT" b="1" i="1">
                          <a:latin typeface="Cambria Math" panose="02040503050406030204" pitchFamily="18" charset="0"/>
                        </a:rPr>
                        <m:t>𝑫</m:t>
                      </m:r>
                      <m:acc>
                        <m:accPr>
                          <m:chr m:val="̇"/>
                          <m:ctrlPr>
                            <a:rPr lang="it-IT" b="1" i="1">
                              <a:latin typeface="Cambria Math" panose="02040503050406030204" pitchFamily="18" charset="0"/>
                            </a:rPr>
                          </m:ctrlPr>
                        </m:accPr>
                        <m:e>
                          <m:r>
                            <a:rPr lang="it-IT" b="1" i="1">
                              <a:latin typeface="Cambria Math" panose="02040503050406030204" pitchFamily="18" charset="0"/>
                              <a:ea typeface="Cambria Math" panose="02040503050406030204" pitchFamily="18" charset="0"/>
                            </a:rPr>
                            <m:t>𝜺</m:t>
                          </m:r>
                        </m:e>
                      </m:acc>
                    </m:oMath>
                  </m:oMathPara>
                </a14:m>
                <a:endParaRPr lang="en-US" b="1" dirty="0"/>
              </a:p>
            </p:txBody>
          </p:sp>
        </mc:Choice>
        <mc:Fallback xmlns="">
          <p:sp>
            <p:nvSpPr>
              <p:cNvPr id="56" name="CasellaDiTesto 26"/>
              <p:cNvSpPr txBox="1">
                <a:spLocks noRot="1" noChangeAspect="1" noMove="1" noResize="1" noEditPoints="1" noAdjustHandles="1" noChangeArrowheads="1" noChangeShapeType="1" noTextEdit="1"/>
              </p:cNvSpPr>
              <p:nvPr/>
            </p:nvSpPr>
            <p:spPr>
              <a:xfrm>
                <a:off x="2832218" y="5415277"/>
                <a:ext cx="770904" cy="276999"/>
              </a:xfrm>
              <a:prstGeom prst="rect">
                <a:avLst/>
              </a:prstGeom>
              <a:blipFill>
                <a:blip r:embed="rId7"/>
                <a:stretch>
                  <a:fillRect l="-5556" r="-13492" b="-8696"/>
                </a:stretch>
              </a:blipFill>
            </p:spPr>
            <p:txBody>
              <a:bodyPr/>
              <a:lstStyle/>
              <a:p>
                <a:r>
                  <a:rPr lang="en-US">
                    <a:noFill/>
                  </a:rPr>
                  <a:t> </a:t>
                </a:r>
              </a:p>
            </p:txBody>
          </p:sp>
        </mc:Fallback>
      </mc:AlternateContent>
      <p:sp>
        <p:nvSpPr>
          <p:cNvPr id="59" name="Rettangolo 10"/>
          <p:cNvSpPr/>
          <p:nvPr/>
        </p:nvSpPr>
        <p:spPr>
          <a:xfrm>
            <a:off x="7067379" y="2259399"/>
            <a:ext cx="1314245" cy="400110"/>
          </a:xfrm>
          <a:prstGeom prst="rect">
            <a:avLst/>
          </a:prstGeom>
        </p:spPr>
        <p:txBody>
          <a:bodyPr wrap="square">
            <a:spAutoFit/>
          </a:bodyPr>
          <a:lstStyle/>
          <a:p>
            <a:r>
              <a:rPr lang="en-US" sz="2000" dirty="0">
                <a:solidFill>
                  <a:schemeClr val="accent1">
                    <a:lumMod val="75000"/>
                  </a:schemeClr>
                </a:solidFill>
              </a:rPr>
              <a:t>3-phase</a:t>
            </a:r>
            <a:endParaRPr lang="en-US" sz="2000" b="1" dirty="0">
              <a:solidFill>
                <a:schemeClr val="accent1">
                  <a:lumMod val="75000"/>
                </a:schemeClr>
              </a:solidFill>
            </a:endParaRPr>
          </a:p>
        </p:txBody>
      </p:sp>
      <p:sp>
        <p:nvSpPr>
          <p:cNvPr id="60" name="Rettangolo 7"/>
          <p:cNvSpPr/>
          <p:nvPr/>
        </p:nvSpPr>
        <p:spPr>
          <a:xfrm>
            <a:off x="5577232" y="3283161"/>
            <a:ext cx="2062039" cy="656975"/>
          </a:xfrm>
          <a:prstGeom prst="rect">
            <a:avLst/>
          </a:prstGeom>
          <a:noFill/>
          <a:ln w="539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6" name="Rettangolo 10">
            <a:extLst>
              <a:ext uri="{FF2B5EF4-FFF2-40B4-BE49-F238E27FC236}">
                <a16:creationId xmlns:a16="http://schemas.microsoft.com/office/drawing/2014/main" id="{FEDEEBFE-A727-6450-78EA-E8CC334BB51E}"/>
              </a:ext>
            </a:extLst>
          </p:cNvPr>
          <p:cNvSpPr/>
          <p:nvPr/>
        </p:nvSpPr>
        <p:spPr>
          <a:xfrm>
            <a:off x="6644501" y="2500674"/>
            <a:ext cx="2160000" cy="400110"/>
          </a:xfrm>
          <a:prstGeom prst="rect">
            <a:avLst/>
          </a:prstGeom>
        </p:spPr>
        <p:txBody>
          <a:bodyPr wrap="square">
            <a:spAutoFit/>
          </a:bodyPr>
          <a:lstStyle/>
          <a:p>
            <a:r>
              <a:rPr lang="en-US" sz="2000" dirty="0">
                <a:solidFill>
                  <a:schemeClr val="accent1">
                    <a:lumMod val="75000"/>
                  </a:schemeClr>
                </a:solidFill>
              </a:rPr>
              <a:t>2-phase+suction</a:t>
            </a:r>
            <a:endParaRPr lang="en-US" sz="2000" b="1" dirty="0">
              <a:solidFill>
                <a:schemeClr val="accent1">
                  <a:lumMod val="75000"/>
                </a:schemeClr>
              </a:solidFill>
            </a:endParaRPr>
          </a:p>
        </p:txBody>
      </p:sp>
      <p:sp>
        <p:nvSpPr>
          <p:cNvPr id="7" name="TextBox 6">
            <a:extLst>
              <a:ext uri="{FF2B5EF4-FFF2-40B4-BE49-F238E27FC236}">
                <a16:creationId xmlns:a16="http://schemas.microsoft.com/office/drawing/2014/main" id="{1505FF7D-4930-4BBB-0615-562F0ACD2B87}"/>
              </a:ext>
            </a:extLst>
          </p:cNvPr>
          <p:cNvSpPr txBox="1"/>
          <p:nvPr/>
        </p:nvSpPr>
        <p:spPr>
          <a:xfrm>
            <a:off x="2282262" y="5601869"/>
            <a:ext cx="2055981" cy="646331"/>
          </a:xfrm>
          <a:prstGeom prst="rect">
            <a:avLst/>
          </a:prstGeom>
          <a:noFill/>
        </p:spPr>
        <p:txBody>
          <a:bodyPr wrap="square" rtlCol="0">
            <a:spAutoFit/>
          </a:bodyPr>
          <a:lstStyle/>
          <a:p>
            <a:r>
              <a:rPr lang="en-US" dirty="0"/>
              <a:t>No pore pressure evaluation</a:t>
            </a:r>
          </a:p>
        </p:txBody>
      </p:sp>
    </p:spTree>
    <p:extLst>
      <p:ext uri="{BB962C8B-B14F-4D97-AF65-F5344CB8AC3E}">
        <p14:creationId xmlns:p14="http://schemas.microsoft.com/office/powerpoint/2010/main" val="283171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48" grpId="0"/>
      <p:bldP spid="49" grpId="0" animBg="1"/>
      <p:bldP spid="50" grpId="0"/>
      <p:bldP spid="52" grpId="0"/>
      <p:bldP spid="54" grpId="0"/>
      <p:bldP spid="55" grpId="0"/>
      <p:bldP spid="56" grpId="0"/>
      <p:bldP spid="59" grpId="0"/>
      <p:bldP spid="60"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Brief history</a:t>
            </a:r>
          </a:p>
        </p:txBody>
      </p:sp>
      <p:sp>
        <p:nvSpPr>
          <p:cNvPr id="6" name="Figura a mano libera 5"/>
          <p:cNvSpPr/>
          <p:nvPr/>
        </p:nvSpPr>
        <p:spPr>
          <a:xfrm>
            <a:off x="1017919" y="1398547"/>
            <a:ext cx="7082452" cy="5193102"/>
          </a:xfrm>
          <a:custGeom>
            <a:avLst/>
            <a:gdLst>
              <a:gd name="connsiteX0" fmla="*/ 0 w 7272783"/>
              <a:gd name="connsiteY0" fmla="*/ 0 h 4701397"/>
              <a:gd name="connsiteX1" fmla="*/ 2786332 w 7272783"/>
              <a:gd name="connsiteY1" fmla="*/ 207034 h 4701397"/>
              <a:gd name="connsiteX2" fmla="*/ 5943600 w 7272783"/>
              <a:gd name="connsiteY2" fmla="*/ 802257 h 4701397"/>
              <a:gd name="connsiteX3" fmla="*/ 7272068 w 7272783"/>
              <a:gd name="connsiteY3" fmla="*/ 1820174 h 4701397"/>
              <a:gd name="connsiteX4" fmla="*/ 5796951 w 7272783"/>
              <a:gd name="connsiteY4" fmla="*/ 2863970 h 4701397"/>
              <a:gd name="connsiteX5" fmla="*/ 1095555 w 7272783"/>
              <a:gd name="connsiteY5" fmla="*/ 4701397 h 470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2783" h="4701397">
                <a:moveTo>
                  <a:pt x="0" y="0"/>
                </a:moveTo>
                <a:cubicBezTo>
                  <a:pt x="897866" y="36662"/>
                  <a:pt x="1795732" y="73324"/>
                  <a:pt x="2786332" y="207034"/>
                </a:cubicBezTo>
                <a:cubicBezTo>
                  <a:pt x="3776932" y="340744"/>
                  <a:pt x="5195978" y="533400"/>
                  <a:pt x="5943600" y="802257"/>
                </a:cubicBezTo>
                <a:cubicBezTo>
                  <a:pt x="6691222" y="1071114"/>
                  <a:pt x="7296509" y="1476555"/>
                  <a:pt x="7272068" y="1820174"/>
                </a:cubicBezTo>
                <a:cubicBezTo>
                  <a:pt x="7247627" y="2163793"/>
                  <a:pt x="6826370" y="2383766"/>
                  <a:pt x="5796951" y="2863970"/>
                </a:cubicBezTo>
                <a:cubicBezTo>
                  <a:pt x="4767532" y="3344174"/>
                  <a:pt x="2931543" y="4022785"/>
                  <a:pt x="1095555" y="4701397"/>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Figura a mano libera 6"/>
          <p:cNvSpPr/>
          <p:nvPr/>
        </p:nvSpPr>
        <p:spPr>
          <a:xfrm>
            <a:off x="385314" y="1398547"/>
            <a:ext cx="7274735" cy="4830792"/>
          </a:xfrm>
          <a:custGeom>
            <a:avLst/>
            <a:gdLst>
              <a:gd name="connsiteX0" fmla="*/ 0 w 7272783"/>
              <a:gd name="connsiteY0" fmla="*/ 0 h 4701397"/>
              <a:gd name="connsiteX1" fmla="*/ 2786332 w 7272783"/>
              <a:gd name="connsiteY1" fmla="*/ 207034 h 4701397"/>
              <a:gd name="connsiteX2" fmla="*/ 5943600 w 7272783"/>
              <a:gd name="connsiteY2" fmla="*/ 802257 h 4701397"/>
              <a:gd name="connsiteX3" fmla="*/ 7272068 w 7272783"/>
              <a:gd name="connsiteY3" fmla="*/ 1820174 h 4701397"/>
              <a:gd name="connsiteX4" fmla="*/ 5796951 w 7272783"/>
              <a:gd name="connsiteY4" fmla="*/ 2863970 h 4701397"/>
              <a:gd name="connsiteX5" fmla="*/ 1095555 w 7272783"/>
              <a:gd name="connsiteY5" fmla="*/ 4701397 h 4701397"/>
              <a:gd name="connsiteX0" fmla="*/ 0 w 7274735"/>
              <a:gd name="connsiteY0" fmla="*/ 0 h 4701397"/>
              <a:gd name="connsiteX1" fmla="*/ 2786332 w 7274735"/>
              <a:gd name="connsiteY1" fmla="*/ 207034 h 4701397"/>
              <a:gd name="connsiteX2" fmla="*/ 5943600 w 7274735"/>
              <a:gd name="connsiteY2" fmla="*/ 802257 h 4701397"/>
              <a:gd name="connsiteX3" fmla="*/ 7272068 w 7274735"/>
              <a:gd name="connsiteY3" fmla="*/ 1820174 h 4701397"/>
              <a:gd name="connsiteX4" fmla="*/ 5650302 w 7274735"/>
              <a:gd name="connsiteY4" fmla="*/ 2762444 h 4701397"/>
              <a:gd name="connsiteX5" fmla="*/ 1095555 w 7274735"/>
              <a:gd name="connsiteY5" fmla="*/ 4701397 h 4701397"/>
              <a:gd name="connsiteX0" fmla="*/ 0 w 7274735"/>
              <a:gd name="connsiteY0" fmla="*/ 0 h 4373392"/>
              <a:gd name="connsiteX1" fmla="*/ 2786332 w 7274735"/>
              <a:gd name="connsiteY1" fmla="*/ 207034 h 4373392"/>
              <a:gd name="connsiteX2" fmla="*/ 5943600 w 7274735"/>
              <a:gd name="connsiteY2" fmla="*/ 802257 h 4373392"/>
              <a:gd name="connsiteX3" fmla="*/ 7272068 w 7274735"/>
              <a:gd name="connsiteY3" fmla="*/ 1820174 h 4373392"/>
              <a:gd name="connsiteX4" fmla="*/ 5650302 w 7274735"/>
              <a:gd name="connsiteY4" fmla="*/ 2762444 h 4373392"/>
              <a:gd name="connsiteX5" fmla="*/ 707366 w 7274735"/>
              <a:gd name="connsiteY5" fmla="*/ 4373392 h 437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4735" h="4373392">
                <a:moveTo>
                  <a:pt x="0" y="0"/>
                </a:moveTo>
                <a:cubicBezTo>
                  <a:pt x="897866" y="36662"/>
                  <a:pt x="1795732" y="73324"/>
                  <a:pt x="2786332" y="207034"/>
                </a:cubicBezTo>
                <a:cubicBezTo>
                  <a:pt x="3776932" y="340744"/>
                  <a:pt x="5195978" y="533400"/>
                  <a:pt x="5943600" y="802257"/>
                </a:cubicBezTo>
                <a:cubicBezTo>
                  <a:pt x="6691222" y="1071114"/>
                  <a:pt x="7320951" y="1493476"/>
                  <a:pt x="7272068" y="1820174"/>
                </a:cubicBezTo>
                <a:cubicBezTo>
                  <a:pt x="7223185" y="2146872"/>
                  <a:pt x="6744419" y="2336908"/>
                  <a:pt x="5650302" y="2762444"/>
                </a:cubicBezTo>
                <a:cubicBezTo>
                  <a:pt x="4556185" y="3187980"/>
                  <a:pt x="2543354" y="3694780"/>
                  <a:pt x="707366" y="4373392"/>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8" name="Immagine 7"/>
          <p:cNvPicPr>
            <a:picLocks noChangeAspect="1"/>
          </p:cNvPicPr>
          <p:nvPr/>
        </p:nvPicPr>
        <p:blipFill>
          <a:blip r:embed="rId2"/>
          <a:stretch>
            <a:fillRect/>
          </a:stretch>
        </p:blipFill>
        <p:spPr>
          <a:xfrm flipH="1">
            <a:off x="638356" y="632074"/>
            <a:ext cx="759123" cy="808325"/>
          </a:xfrm>
          <a:prstGeom prst="rect">
            <a:avLst/>
          </a:prstGeom>
        </p:spPr>
      </p:pic>
      <p:sp>
        <p:nvSpPr>
          <p:cNvPr id="9" name="CasellaDiTesto 8"/>
          <p:cNvSpPr txBox="1"/>
          <p:nvPr/>
        </p:nvSpPr>
        <p:spPr>
          <a:xfrm>
            <a:off x="224726" y="1588329"/>
            <a:ext cx="1310777" cy="738664"/>
          </a:xfrm>
          <a:prstGeom prst="rect">
            <a:avLst/>
          </a:prstGeom>
          <a:noFill/>
        </p:spPr>
        <p:txBody>
          <a:bodyPr wrap="square" rtlCol="0">
            <a:spAutoFit/>
          </a:bodyPr>
          <a:lstStyle/>
          <a:p>
            <a:r>
              <a:rPr lang="en-US" b="1" dirty="0">
                <a:solidFill>
                  <a:srgbClr val="C67820"/>
                </a:solidFill>
              </a:rPr>
              <a:t>2008</a:t>
            </a:r>
          </a:p>
          <a:p>
            <a:r>
              <a:rPr lang="en-US" sz="1200" dirty="0"/>
              <a:t>3D, dynamic explicit</a:t>
            </a:r>
          </a:p>
        </p:txBody>
      </p:sp>
      <p:pic>
        <p:nvPicPr>
          <p:cNvPr id="10" name="Immagine 9"/>
          <p:cNvPicPr>
            <a:picLocks noChangeAspect="1"/>
          </p:cNvPicPr>
          <p:nvPr/>
        </p:nvPicPr>
        <p:blipFill>
          <a:blip r:embed="rId3"/>
          <a:stretch>
            <a:fillRect/>
          </a:stretch>
        </p:blipFill>
        <p:spPr>
          <a:xfrm rot="613409" flipH="1">
            <a:off x="4145893" y="904802"/>
            <a:ext cx="1830385" cy="1032754"/>
          </a:xfrm>
          <a:prstGeom prst="rect">
            <a:avLst/>
          </a:prstGeom>
        </p:spPr>
      </p:pic>
      <p:sp>
        <p:nvSpPr>
          <p:cNvPr id="11" name="CasellaDiTesto 10"/>
          <p:cNvSpPr txBox="1"/>
          <p:nvPr/>
        </p:nvSpPr>
        <p:spPr>
          <a:xfrm>
            <a:off x="4011468" y="2001693"/>
            <a:ext cx="1949569" cy="369332"/>
          </a:xfrm>
          <a:prstGeom prst="rect">
            <a:avLst/>
          </a:prstGeom>
          <a:noFill/>
        </p:spPr>
        <p:txBody>
          <a:bodyPr wrap="square" rtlCol="0">
            <a:spAutoFit/>
          </a:bodyPr>
          <a:lstStyle/>
          <a:p>
            <a:r>
              <a:rPr lang="en-US" b="1" dirty="0">
                <a:solidFill>
                  <a:srgbClr val="C67820"/>
                </a:solidFill>
              </a:rPr>
              <a:t>2014</a:t>
            </a:r>
            <a:r>
              <a:rPr lang="en-US" dirty="0"/>
              <a:t>: 1</a:t>
            </a:r>
            <a:r>
              <a:rPr lang="en-US" baseline="30000" dirty="0"/>
              <a:t>st</a:t>
            </a:r>
            <a:r>
              <a:rPr lang="en-US" dirty="0"/>
              <a:t> </a:t>
            </a:r>
            <a:r>
              <a:rPr lang="en-US" dirty="0" err="1"/>
              <a:t>MoU</a:t>
            </a:r>
            <a:endParaRPr lang="en-US" dirty="0"/>
          </a:p>
        </p:txBody>
      </p:sp>
      <p:pic>
        <p:nvPicPr>
          <p:cNvPr id="13" name="Immagine 12"/>
          <p:cNvPicPr>
            <a:picLocks noChangeAspect="1"/>
          </p:cNvPicPr>
          <p:nvPr/>
        </p:nvPicPr>
        <p:blipFill rotWithShape="1">
          <a:blip r:embed="rId4"/>
          <a:srcRect t="1" r="76113" b="3606"/>
          <a:stretch/>
        </p:blipFill>
        <p:spPr>
          <a:xfrm>
            <a:off x="3089509" y="1386228"/>
            <a:ext cx="459974" cy="488123"/>
          </a:xfrm>
          <a:prstGeom prst="rect">
            <a:avLst/>
          </a:prstGeom>
        </p:spPr>
      </p:pic>
      <p:pic>
        <p:nvPicPr>
          <p:cNvPr id="12" name="Immagine 11"/>
          <p:cNvPicPr>
            <a:picLocks noChangeAspect="1"/>
          </p:cNvPicPr>
          <p:nvPr/>
        </p:nvPicPr>
        <p:blipFill rotWithShape="1">
          <a:blip r:embed="rId5"/>
          <a:srcRect r="77447" b="-17373"/>
          <a:stretch/>
        </p:blipFill>
        <p:spPr>
          <a:xfrm>
            <a:off x="3557589" y="1413680"/>
            <a:ext cx="439763" cy="499496"/>
          </a:xfrm>
          <a:prstGeom prst="rect">
            <a:avLst/>
          </a:prstGeom>
        </p:spPr>
      </p:pic>
      <p:pic>
        <p:nvPicPr>
          <p:cNvPr id="14" name="Immagine 13"/>
          <p:cNvPicPr>
            <a:picLocks noChangeAspect="1"/>
          </p:cNvPicPr>
          <p:nvPr/>
        </p:nvPicPr>
        <p:blipFill>
          <a:blip r:embed="rId6"/>
          <a:stretch>
            <a:fillRect/>
          </a:stretch>
        </p:blipFill>
        <p:spPr>
          <a:xfrm>
            <a:off x="3228803" y="800293"/>
            <a:ext cx="1039331" cy="242174"/>
          </a:xfrm>
          <a:prstGeom prst="rect">
            <a:avLst/>
          </a:prstGeom>
        </p:spPr>
      </p:pic>
      <p:pic>
        <p:nvPicPr>
          <p:cNvPr id="15" name="Immagine 14"/>
          <p:cNvPicPr>
            <a:picLocks noChangeAspect="1"/>
          </p:cNvPicPr>
          <p:nvPr/>
        </p:nvPicPr>
        <p:blipFill>
          <a:blip r:embed="rId7"/>
          <a:stretch>
            <a:fillRect/>
          </a:stretch>
        </p:blipFill>
        <p:spPr>
          <a:xfrm>
            <a:off x="2937239" y="1073031"/>
            <a:ext cx="1000880" cy="303493"/>
          </a:xfrm>
          <a:prstGeom prst="rect">
            <a:avLst/>
          </a:prstGeom>
        </p:spPr>
      </p:pic>
      <p:pic>
        <p:nvPicPr>
          <p:cNvPr id="17" name="Immagine 16"/>
          <p:cNvPicPr>
            <a:picLocks noChangeAspect="1"/>
          </p:cNvPicPr>
          <p:nvPr/>
        </p:nvPicPr>
        <p:blipFill>
          <a:blip r:embed="rId8"/>
          <a:stretch>
            <a:fillRect/>
          </a:stretch>
        </p:blipFill>
        <p:spPr>
          <a:xfrm>
            <a:off x="7634197" y="1651833"/>
            <a:ext cx="1182000" cy="474282"/>
          </a:xfrm>
          <a:prstGeom prst="rect">
            <a:avLst/>
          </a:prstGeom>
        </p:spPr>
      </p:pic>
      <p:pic>
        <p:nvPicPr>
          <p:cNvPr id="18" name="Immagine 17"/>
          <p:cNvPicPr>
            <a:picLocks noChangeAspect="1"/>
          </p:cNvPicPr>
          <p:nvPr/>
        </p:nvPicPr>
        <p:blipFill>
          <a:blip r:embed="rId9"/>
          <a:stretch>
            <a:fillRect/>
          </a:stretch>
        </p:blipFill>
        <p:spPr>
          <a:xfrm>
            <a:off x="6325155" y="1398547"/>
            <a:ext cx="1100147" cy="496594"/>
          </a:xfrm>
          <a:prstGeom prst="rect">
            <a:avLst/>
          </a:prstGeom>
        </p:spPr>
      </p:pic>
      <p:pic>
        <p:nvPicPr>
          <p:cNvPr id="20" name="Immagin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77214" y="3121001"/>
            <a:ext cx="952339" cy="379730"/>
          </a:xfrm>
          <a:prstGeom prst="rect">
            <a:avLst/>
          </a:prstGeom>
        </p:spPr>
      </p:pic>
      <p:pic>
        <p:nvPicPr>
          <p:cNvPr id="21" name="Picture 6"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48506" y="4400699"/>
            <a:ext cx="1173987" cy="4671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university salerno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49795" y="4828720"/>
            <a:ext cx="1130685" cy="710508"/>
          </a:xfrm>
          <a:prstGeom prst="rect">
            <a:avLst/>
          </a:prstGeom>
          <a:noFill/>
          <a:extLst>
            <a:ext uri="{909E8E84-426E-40DD-AFC4-6F175D3DCCD1}">
              <a14:hiddenFill xmlns:a14="http://schemas.microsoft.com/office/drawing/2010/main">
                <a:solidFill>
                  <a:srgbClr val="FFFFFF"/>
                </a:solidFill>
              </a14:hiddenFill>
            </a:ext>
          </a:extLst>
        </p:spPr>
      </p:pic>
      <p:sp>
        <p:nvSpPr>
          <p:cNvPr id="23" name="CasellaDiTesto 22"/>
          <p:cNvSpPr txBox="1"/>
          <p:nvPr/>
        </p:nvSpPr>
        <p:spPr>
          <a:xfrm>
            <a:off x="7746522" y="1286404"/>
            <a:ext cx="836762" cy="369332"/>
          </a:xfrm>
          <a:prstGeom prst="rect">
            <a:avLst/>
          </a:prstGeom>
          <a:noFill/>
        </p:spPr>
        <p:txBody>
          <a:bodyPr wrap="square" rtlCol="0">
            <a:spAutoFit/>
          </a:bodyPr>
          <a:lstStyle/>
          <a:p>
            <a:r>
              <a:rPr lang="en-US" b="1" dirty="0">
                <a:solidFill>
                  <a:srgbClr val="C67820"/>
                </a:solidFill>
              </a:rPr>
              <a:t>2015</a:t>
            </a:r>
          </a:p>
        </p:txBody>
      </p:sp>
      <p:sp>
        <p:nvSpPr>
          <p:cNvPr id="24" name="CasellaDiTesto 23"/>
          <p:cNvSpPr txBox="1"/>
          <p:nvPr/>
        </p:nvSpPr>
        <p:spPr>
          <a:xfrm>
            <a:off x="8100371" y="2726485"/>
            <a:ext cx="775991" cy="369332"/>
          </a:xfrm>
          <a:prstGeom prst="rect">
            <a:avLst/>
          </a:prstGeom>
          <a:noFill/>
        </p:spPr>
        <p:txBody>
          <a:bodyPr wrap="square" rtlCol="0">
            <a:spAutoFit/>
          </a:bodyPr>
          <a:lstStyle/>
          <a:p>
            <a:r>
              <a:rPr lang="en-US" b="1" dirty="0">
                <a:solidFill>
                  <a:srgbClr val="C67820"/>
                </a:solidFill>
              </a:rPr>
              <a:t>2016</a:t>
            </a:r>
          </a:p>
        </p:txBody>
      </p:sp>
      <p:sp>
        <p:nvSpPr>
          <p:cNvPr id="25" name="CasellaDiTesto 24"/>
          <p:cNvSpPr txBox="1"/>
          <p:nvPr/>
        </p:nvSpPr>
        <p:spPr>
          <a:xfrm>
            <a:off x="8039611" y="4081362"/>
            <a:ext cx="776586" cy="369332"/>
          </a:xfrm>
          <a:prstGeom prst="rect">
            <a:avLst/>
          </a:prstGeom>
          <a:noFill/>
        </p:spPr>
        <p:txBody>
          <a:bodyPr wrap="square" rtlCol="0">
            <a:spAutoFit/>
          </a:bodyPr>
          <a:lstStyle/>
          <a:p>
            <a:r>
              <a:rPr lang="en-US" b="1" dirty="0">
                <a:solidFill>
                  <a:srgbClr val="C67820"/>
                </a:solidFill>
              </a:rPr>
              <a:t>2017</a:t>
            </a:r>
          </a:p>
        </p:txBody>
      </p:sp>
      <p:pic>
        <p:nvPicPr>
          <p:cNvPr id="26" name="Immagine 25"/>
          <p:cNvPicPr>
            <a:picLocks noChangeAspect="1"/>
          </p:cNvPicPr>
          <p:nvPr/>
        </p:nvPicPr>
        <p:blipFill>
          <a:blip r:embed="rId13"/>
          <a:stretch>
            <a:fillRect/>
          </a:stretch>
        </p:blipFill>
        <p:spPr>
          <a:xfrm rot="20280677">
            <a:off x="849593" y="4243458"/>
            <a:ext cx="4498909" cy="1694523"/>
          </a:xfrm>
          <a:prstGeom prst="rect">
            <a:avLst/>
          </a:prstGeom>
        </p:spPr>
      </p:pic>
      <p:sp>
        <p:nvSpPr>
          <p:cNvPr id="27" name="Rettangolo 26"/>
          <p:cNvSpPr/>
          <p:nvPr/>
        </p:nvSpPr>
        <p:spPr>
          <a:xfrm>
            <a:off x="1376730" y="1841469"/>
            <a:ext cx="1556715" cy="461665"/>
          </a:xfrm>
          <a:prstGeom prst="rect">
            <a:avLst/>
          </a:prstGeom>
          <a:gradFill>
            <a:gsLst>
              <a:gs pos="0">
                <a:srgbClr val="479ACA"/>
              </a:gs>
              <a:gs pos="100000">
                <a:schemeClr val="bg1"/>
              </a:gs>
            </a:gsLst>
          </a:gradFill>
          <a:ln>
            <a:solidFill>
              <a:srgbClr val="479ACA"/>
            </a:solidFill>
          </a:ln>
        </p:spPr>
        <p:style>
          <a:lnRef idx="1">
            <a:schemeClr val="accent1"/>
          </a:lnRef>
          <a:fillRef idx="3">
            <a:schemeClr val="accent1"/>
          </a:fillRef>
          <a:effectRef idx="2">
            <a:schemeClr val="accent1"/>
          </a:effectRef>
          <a:fontRef idx="minor">
            <a:schemeClr val="lt1"/>
          </a:fontRef>
        </p:style>
        <p:txBody>
          <a:bodyPr wrap="square">
            <a:spAutoFit/>
          </a:bodyPr>
          <a:lstStyle/>
          <a:p>
            <a:pPr>
              <a:buFont typeface="Arial" panose="020B0604020202020204" pitchFamily="34" charset="0"/>
              <a:buChar char="•"/>
            </a:pPr>
            <a:r>
              <a:rPr lang="en-US" sz="1200" dirty="0">
                <a:solidFill>
                  <a:schemeClr val="tx1"/>
                </a:solidFill>
              </a:rPr>
              <a:t>Contact algorithm</a:t>
            </a:r>
          </a:p>
          <a:p>
            <a:pPr>
              <a:buFont typeface="Arial" panose="020B0604020202020204" pitchFamily="34" charset="0"/>
              <a:buChar char="•"/>
            </a:pPr>
            <a:r>
              <a:rPr lang="en-US" sz="1200" dirty="0">
                <a:solidFill>
                  <a:schemeClr val="tx1"/>
                </a:solidFill>
              </a:rPr>
              <a:t>2P-SP formulation</a:t>
            </a:r>
          </a:p>
        </p:txBody>
      </p:sp>
      <p:sp>
        <p:nvSpPr>
          <p:cNvPr id="28" name="Rettangolo 27"/>
          <p:cNvSpPr/>
          <p:nvPr/>
        </p:nvSpPr>
        <p:spPr>
          <a:xfrm>
            <a:off x="5291643" y="2942654"/>
            <a:ext cx="1935261" cy="461665"/>
          </a:xfrm>
          <a:prstGeom prst="rect">
            <a:avLst/>
          </a:prstGeom>
          <a:gradFill>
            <a:gsLst>
              <a:gs pos="0">
                <a:srgbClr val="479ACA"/>
              </a:gs>
              <a:gs pos="100000">
                <a:schemeClr val="bg1"/>
              </a:gs>
            </a:gsLst>
          </a:gradFill>
          <a:ln>
            <a:solidFill>
              <a:srgbClr val="479ACA"/>
            </a:solidFill>
          </a:ln>
        </p:spPr>
        <p:style>
          <a:lnRef idx="1">
            <a:schemeClr val="accent1"/>
          </a:lnRef>
          <a:fillRef idx="3">
            <a:schemeClr val="accent1"/>
          </a:fillRef>
          <a:effectRef idx="2">
            <a:schemeClr val="accent1"/>
          </a:effectRef>
          <a:fontRef idx="minor">
            <a:schemeClr val="lt1"/>
          </a:fontRef>
        </p:style>
        <p:txBody>
          <a:bodyPr wrap="square">
            <a:spAutoFit/>
          </a:bodyPr>
          <a:lstStyle/>
          <a:p>
            <a:pPr>
              <a:buFont typeface="Arial" panose="020B0604020202020204" pitchFamily="34" charset="0"/>
              <a:buChar char="•"/>
            </a:pPr>
            <a:r>
              <a:rPr lang="en-US" sz="1200" dirty="0">
                <a:solidFill>
                  <a:schemeClr val="tx1"/>
                </a:solidFill>
              </a:rPr>
              <a:t>New constitutive models</a:t>
            </a:r>
          </a:p>
          <a:p>
            <a:pPr>
              <a:buFont typeface="Arial" panose="020B0604020202020204" pitchFamily="34" charset="0"/>
              <a:buChar char="•"/>
            </a:pPr>
            <a:r>
              <a:rPr lang="en-US" sz="1200" dirty="0">
                <a:solidFill>
                  <a:schemeClr val="tx1"/>
                </a:solidFill>
              </a:rPr>
              <a:t>2P-DP formulation</a:t>
            </a:r>
          </a:p>
        </p:txBody>
      </p:sp>
      <p:sp>
        <p:nvSpPr>
          <p:cNvPr id="29" name="Rettangolo 28"/>
          <p:cNvSpPr/>
          <p:nvPr/>
        </p:nvSpPr>
        <p:spPr>
          <a:xfrm>
            <a:off x="4641038" y="2480669"/>
            <a:ext cx="1552727" cy="276999"/>
          </a:xfrm>
          <a:prstGeom prst="rect">
            <a:avLst/>
          </a:prstGeom>
          <a:gradFill>
            <a:gsLst>
              <a:gs pos="0">
                <a:srgbClr val="479ACA"/>
              </a:gs>
              <a:gs pos="100000">
                <a:schemeClr val="bg1"/>
              </a:gs>
            </a:gsLst>
          </a:gradFill>
          <a:ln>
            <a:solidFill>
              <a:srgbClr val="479ACA"/>
            </a:solidFill>
          </a:ln>
        </p:spPr>
        <p:style>
          <a:lnRef idx="1">
            <a:schemeClr val="accent1"/>
          </a:lnRef>
          <a:fillRef idx="3">
            <a:schemeClr val="accent1"/>
          </a:fillRef>
          <a:effectRef idx="2">
            <a:schemeClr val="accent1"/>
          </a:effectRef>
          <a:fontRef idx="minor">
            <a:schemeClr val="lt1"/>
          </a:fontRef>
        </p:style>
        <p:txBody>
          <a:bodyPr wrap="square">
            <a:spAutoFit/>
          </a:bodyPr>
          <a:lstStyle/>
          <a:p>
            <a:pPr>
              <a:buFont typeface="Arial" panose="020B0604020202020204" pitchFamily="34" charset="0"/>
              <a:buChar char="•"/>
            </a:pPr>
            <a:r>
              <a:rPr lang="en-US" sz="1200" dirty="0">
                <a:solidFill>
                  <a:schemeClr val="tx1"/>
                </a:solidFill>
              </a:rPr>
              <a:t>3P-SP formulation</a:t>
            </a:r>
          </a:p>
        </p:txBody>
      </p:sp>
      <p:sp>
        <p:nvSpPr>
          <p:cNvPr id="30" name="CasellaDiTesto 29"/>
          <p:cNvSpPr txBox="1"/>
          <p:nvPr/>
        </p:nvSpPr>
        <p:spPr>
          <a:xfrm>
            <a:off x="4268134" y="3516195"/>
            <a:ext cx="2137970" cy="461665"/>
          </a:xfrm>
          <a:prstGeom prst="rect">
            <a:avLst/>
          </a:prstGeom>
          <a:gradFill>
            <a:gsLst>
              <a:gs pos="0">
                <a:srgbClr val="479ACA"/>
              </a:gs>
              <a:gs pos="100000">
                <a:schemeClr val="bg1"/>
              </a:gs>
            </a:gsLst>
          </a:gradFill>
          <a:ln>
            <a:solidFill>
              <a:srgbClr val="479ACA"/>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buFont typeface="Arial" panose="020B0604020202020204" pitchFamily="34" charset="0"/>
              <a:buChar char="•"/>
            </a:pPr>
            <a:r>
              <a:rPr lang="en-US" sz="1200" dirty="0">
                <a:solidFill>
                  <a:schemeClr val="tx1"/>
                </a:solidFill>
              </a:rPr>
              <a:t>Implicit quasi-static</a:t>
            </a:r>
          </a:p>
          <a:p>
            <a:pPr>
              <a:buFont typeface="Arial" panose="020B0604020202020204" pitchFamily="34" charset="0"/>
              <a:buChar char="•"/>
            </a:pPr>
            <a:r>
              <a:rPr lang="en-US" sz="1200" dirty="0">
                <a:solidFill>
                  <a:schemeClr val="tx1"/>
                </a:solidFill>
              </a:rPr>
              <a:t>Performance enhancement</a:t>
            </a:r>
          </a:p>
        </p:txBody>
      </p:sp>
      <p:sp>
        <p:nvSpPr>
          <p:cNvPr id="31" name="CasellaDiTesto 30"/>
          <p:cNvSpPr txBox="1"/>
          <p:nvPr/>
        </p:nvSpPr>
        <p:spPr>
          <a:xfrm>
            <a:off x="1813862" y="3977860"/>
            <a:ext cx="2137970" cy="276999"/>
          </a:xfrm>
          <a:prstGeom prst="rect">
            <a:avLst/>
          </a:prstGeom>
          <a:gradFill>
            <a:gsLst>
              <a:gs pos="0">
                <a:srgbClr val="479ACA"/>
              </a:gs>
              <a:gs pos="100000">
                <a:schemeClr val="bg1"/>
              </a:gs>
            </a:gsLst>
          </a:gradFill>
          <a:ln>
            <a:solidFill>
              <a:srgbClr val="479ACA"/>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buFont typeface="Arial" panose="020B0604020202020204" pitchFamily="34" charset="0"/>
              <a:buChar char="•"/>
            </a:pPr>
            <a:r>
              <a:rPr lang="en-US" sz="1200" dirty="0">
                <a:solidFill>
                  <a:schemeClr val="tx1"/>
                </a:solidFill>
              </a:rPr>
              <a:t>2D plane strain/</a:t>
            </a:r>
            <a:r>
              <a:rPr lang="en-US" sz="1200" dirty="0" err="1">
                <a:solidFill>
                  <a:schemeClr val="tx1"/>
                </a:solidFill>
              </a:rPr>
              <a:t>axisym</a:t>
            </a:r>
            <a:endParaRPr lang="en-US" sz="1200" dirty="0">
              <a:solidFill>
                <a:schemeClr val="tx1"/>
              </a:solidFill>
            </a:endParaRPr>
          </a:p>
        </p:txBody>
      </p:sp>
      <p:pic>
        <p:nvPicPr>
          <p:cNvPr id="34" name="Immagine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9028153">
            <a:off x="1879918" y="1547570"/>
            <a:ext cx="569016" cy="333413"/>
          </a:xfrm>
          <a:prstGeom prst="rect">
            <a:avLst/>
          </a:prstGeom>
        </p:spPr>
      </p:pic>
      <p:pic>
        <p:nvPicPr>
          <p:cNvPr id="35" name="Immagin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9686630">
            <a:off x="6111866" y="2424459"/>
            <a:ext cx="569016" cy="235114"/>
          </a:xfrm>
          <a:prstGeom prst="rect">
            <a:avLst/>
          </a:prstGeom>
        </p:spPr>
      </p:pic>
      <p:pic>
        <p:nvPicPr>
          <p:cNvPr id="36" name="Immagine 3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1248196">
            <a:off x="7112551" y="3098366"/>
            <a:ext cx="569016" cy="235114"/>
          </a:xfrm>
          <a:prstGeom prst="rect">
            <a:avLst/>
          </a:prstGeom>
        </p:spPr>
      </p:pic>
      <p:pic>
        <p:nvPicPr>
          <p:cNvPr id="37" name="Immagine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558488" flipV="1">
            <a:off x="6447414" y="3653036"/>
            <a:ext cx="569016" cy="319874"/>
          </a:xfrm>
          <a:prstGeom prst="rect">
            <a:avLst/>
          </a:prstGeom>
        </p:spPr>
      </p:pic>
      <p:pic>
        <p:nvPicPr>
          <p:cNvPr id="3" name="Immagine 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16504" y="5933969"/>
            <a:ext cx="548182" cy="540000"/>
          </a:xfrm>
          <a:prstGeom prst="rect">
            <a:avLst/>
          </a:prstGeom>
        </p:spPr>
      </p:pic>
      <p:sp>
        <p:nvSpPr>
          <p:cNvPr id="33" name="CasellaDiTesto 32"/>
          <p:cNvSpPr txBox="1"/>
          <p:nvPr/>
        </p:nvSpPr>
        <p:spPr>
          <a:xfrm>
            <a:off x="4288709" y="5566349"/>
            <a:ext cx="776586" cy="369332"/>
          </a:xfrm>
          <a:prstGeom prst="rect">
            <a:avLst/>
          </a:prstGeom>
          <a:noFill/>
        </p:spPr>
        <p:txBody>
          <a:bodyPr wrap="square" rtlCol="0">
            <a:spAutoFit/>
          </a:bodyPr>
          <a:lstStyle/>
          <a:p>
            <a:r>
              <a:rPr lang="en-US" b="1" dirty="0">
                <a:solidFill>
                  <a:srgbClr val="C67820"/>
                </a:solidFill>
              </a:rPr>
              <a:t>2019</a:t>
            </a:r>
          </a:p>
        </p:txBody>
      </p:sp>
      <p:pic>
        <p:nvPicPr>
          <p:cNvPr id="1026" name="Picture 2" descr="Logo Marum"/>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1535" y="5972074"/>
            <a:ext cx="961714"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689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Multi-phase formulations</a:t>
            </a:r>
          </a:p>
        </p:txBody>
      </p:sp>
      <p:sp>
        <p:nvSpPr>
          <p:cNvPr id="3" name="Content Placeholder 2"/>
          <p:cNvSpPr txBox="1">
            <a:spLocks/>
          </p:cNvSpPr>
          <p:nvPr/>
        </p:nvSpPr>
        <p:spPr>
          <a:xfrm>
            <a:off x="323528" y="1120702"/>
            <a:ext cx="8496944" cy="4692796"/>
          </a:xfrm>
          <a:prstGeom prst="rect">
            <a:avLst/>
          </a:prstGeom>
        </p:spPr>
        <p:txBody>
          <a:bodyPr wrap="square">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spcBef>
                <a:spcPts val="900"/>
              </a:spcBef>
              <a:buClr>
                <a:schemeClr val="bg1">
                  <a:lumMod val="50000"/>
                </a:schemeClr>
              </a:buClr>
            </a:pPr>
            <a:r>
              <a:rPr lang="nl-NL" b="1" dirty="0">
                <a:solidFill>
                  <a:srgbClr val="C67820"/>
                </a:solidFill>
              </a:rPr>
              <a:t>1-phase formulation</a:t>
            </a:r>
          </a:p>
          <a:p>
            <a:pPr marL="402336" lvl="1" indent="0">
              <a:spcBef>
                <a:spcPts val="0"/>
              </a:spcBef>
              <a:buClr>
                <a:schemeClr val="bg1">
                  <a:lumMod val="50000"/>
                </a:schemeClr>
              </a:buClr>
              <a:buNone/>
            </a:pPr>
            <a:r>
              <a:rPr lang="en-US" sz="1800" dirty="0">
                <a:solidFill>
                  <a:schemeClr val="tx1"/>
                </a:solidFill>
              </a:rPr>
              <a:t>In several cases soil can be regarded as an homogeneous </a:t>
            </a:r>
            <a:r>
              <a:rPr lang="en-US" sz="1800" b="1" dirty="0">
                <a:solidFill>
                  <a:schemeClr val="tx1"/>
                </a:solidFill>
              </a:rPr>
              <a:t>one-phase material</a:t>
            </a:r>
            <a:r>
              <a:rPr lang="en-US" sz="1800" dirty="0">
                <a:solidFill>
                  <a:schemeClr val="tx1"/>
                </a:solidFill>
              </a:rPr>
              <a:t> (i.e. </a:t>
            </a:r>
            <a:r>
              <a:rPr lang="en-US" sz="1800" u="sng" dirty="0">
                <a:solidFill>
                  <a:schemeClr val="tx1"/>
                </a:solidFill>
              </a:rPr>
              <a:t>dry soil</a:t>
            </a:r>
            <a:r>
              <a:rPr lang="en-US" sz="1800" dirty="0">
                <a:solidFill>
                  <a:schemeClr val="tx1"/>
                </a:solidFill>
              </a:rPr>
              <a:t>, </a:t>
            </a:r>
            <a:r>
              <a:rPr lang="en-US" sz="1800" u="sng" dirty="0">
                <a:solidFill>
                  <a:schemeClr val="tx1"/>
                </a:solidFill>
              </a:rPr>
              <a:t>saturated fully drained conditions</a:t>
            </a:r>
            <a:r>
              <a:rPr lang="en-US" sz="1800" dirty="0">
                <a:solidFill>
                  <a:schemeClr val="tx1"/>
                </a:solidFill>
              </a:rPr>
              <a:t>, </a:t>
            </a:r>
            <a:r>
              <a:rPr lang="en-US" sz="1800" u="sng" dirty="0">
                <a:solidFill>
                  <a:schemeClr val="tx1"/>
                </a:solidFill>
              </a:rPr>
              <a:t>saturated undrained conditions</a:t>
            </a:r>
            <a:r>
              <a:rPr lang="en-US" sz="1800" dirty="0">
                <a:solidFill>
                  <a:schemeClr val="tx1"/>
                </a:solidFill>
              </a:rPr>
              <a:t>). </a:t>
            </a:r>
            <a:endParaRPr lang="en-US" sz="1600" dirty="0">
              <a:solidFill>
                <a:schemeClr val="tx1"/>
              </a:solidFill>
            </a:endParaRPr>
          </a:p>
          <a:p>
            <a:pPr>
              <a:spcBef>
                <a:spcPts val="1800"/>
              </a:spcBef>
              <a:buClr>
                <a:schemeClr val="bg1">
                  <a:lumMod val="50000"/>
                </a:schemeClr>
              </a:buClr>
            </a:pPr>
            <a:r>
              <a:rPr lang="nl-NL" b="1" dirty="0">
                <a:solidFill>
                  <a:srgbClr val="0070C0"/>
                </a:solidFill>
              </a:rPr>
              <a:t>2-phase formulation</a:t>
            </a:r>
          </a:p>
          <a:p>
            <a:pPr marL="402336" lvl="1" indent="0">
              <a:spcBef>
                <a:spcPts val="0"/>
              </a:spcBef>
              <a:buClr>
                <a:schemeClr val="bg1">
                  <a:lumMod val="50000"/>
                </a:schemeClr>
              </a:buClr>
              <a:buNone/>
            </a:pPr>
            <a:r>
              <a:rPr lang="en-US" sz="1800" dirty="0">
                <a:solidFill>
                  <a:schemeClr val="tx1"/>
                </a:solidFill>
              </a:rPr>
              <a:t>In </a:t>
            </a:r>
            <a:r>
              <a:rPr lang="en-US" sz="1800" u="sng" dirty="0">
                <a:solidFill>
                  <a:schemeClr val="tx1"/>
                </a:solidFill>
              </a:rPr>
              <a:t>saturated and partially drained conditions</a:t>
            </a:r>
            <a:r>
              <a:rPr lang="en-US" sz="1800" dirty="0">
                <a:solidFill>
                  <a:schemeClr val="tx1"/>
                </a:solidFill>
              </a:rPr>
              <a:t>, </a:t>
            </a:r>
            <a:r>
              <a:rPr lang="en-US" sz="1800" b="1" dirty="0">
                <a:solidFill>
                  <a:schemeClr val="tx1"/>
                </a:solidFill>
              </a:rPr>
              <a:t>excess pore pressure generation and dissipation </a:t>
            </a:r>
            <a:r>
              <a:rPr lang="en-US" sz="1800" dirty="0">
                <a:solidFill>
                  <a:schemeClr val="tx1"/>
                </a:solidFill>
              </a:rPr>
              <a:t>are not negligible. Therefore a formulation, able to take into account the </a:t>
            </a:r>
            <a:r>
              <a:rPr lang="en-US" sz="1800" b="1" dirty="0">
                <a:solidFill>
                  <a:schemeClr val="tx1"/>
                </a:solidFill>
              </a:rPr>
              <a:t>fully-coupled behavior </a:t>
            </a:r>
            <a:r>
              <a:rPr lang="en-US" sz="1800" dirty="0">
                <a:solidFill>
                  <a:schemeClr val="tx1"/>
                </a:solidFill>
              </a:rPr>
              <a:t>of solid and liquid is required.</a:t>
            </a:r>
          </a:p>
          <a:p>
            <a:pPr>
              <a:spcBef>
                <a:spcPts val="1800"/>
              </a:spcBef>
              <a:buClr>
                <a:prstClr val="white">
                  <a:lumMod val="50000"/>
                </a:prstClr>
              </a:buClr>
            </a:pPr>
            <a:r>
              <a:rPr lang="nl-NL" b="1" dirty="0">
                <a:solidFill>
                  <a:schemeClr val="accent1">
                    <a:lumMod val="75000"/>
                  </a:schemeClr>
                </a:solidFill>
              </a:rPr>
              <a:t>3-phase formulation</a:t>
            </a:r>
          </a:p>
          <a:p>
            <a:pPr marL="402336" lvl="1" indent="0">
              <a:spcBef>
                <a:spcPts val="0"/>
              </a:spcBef>
              <a:buClr>
                <a:prstClr val="white">
                  <a:lumMod val="50000"/>
                </a:prstClr>
              </a:buClr>
              <a:buNone/>
            </a:pPr>
            <a:r>
              <a:rPr lang="en-US" sz="1800" dirty="0">
                <a:solidFill>
                  <a:prstClr val="black"/>
                </a:solidFill>
              </a:rPr>
              <a:t>Despite soil mechanics has been mainly focused on saturated soils, real field conditions are generally </a:t>
            </a:r>
            <a:r>
              <a:rPr lang="en-US" sz="1800" u="sng" dirty="0">
                <a:solidFill>
                  <a:prstClr val="black"/>
                </a:solidFill>
              </a:rPr>
              <a:t>partially saturated</a:t>
            </a:r>
            <a:r>
              <a:rPr lang="en-US" sz="1800" dirty="0">
                <a:solidFill>
                  <a:prstClr val="black"/>
                </a:solidFill>
              </a:rPr>
              <a:t>. This means that the interaction between </a:t>
            </a:r>
            <a:r>
              <a:rPr lang="en-US" sz="1800" b="1" dirty="0">
                <a:solidFill>
                  <a:prstClr val="black"/>
                </a:solidFill>
              </a:rPr>
              <a:t>liquid and air filling the voids of the solid skeleton </a:t>
            </a:r>
            <a:r>
              <a:rPr lang="en-US" sz="1800" dirty="0">
                <a:solidFill>
                  <a:prstClr val="black"/>
                </a:solidFill>
              </a:rPr>
              <a:t>rules the strength and behavior of the soil and cannot be eluded.  </a:t>
            </a:r>
            <a:endParaRPr lang="nl-NL" sz="2800" b="1" dirty="0"/>
          </a:p>
          <a:p>
            <a:pPr marL="109728" indent="0">
              <a:lnSpc>
                <a:spcPct val="150000"/>
              </a:lnSpc>
              <a:spcBef>
                <a:spcPts val="900"/>
              </a:spcBef>
              <a:buClr>
                <a:schemeClr val="bg1">
                  <a:lumMod val="50000"/>
                </a:schemeClr>
              </a:buClr>
              <a:buNone/>
            </a:pPr>
            <a:endParaRPr lang="nl-NL" sz="3200" b="1" i="1" dirty="0"/>
          </a:p>
          <a:p>
            <a:pPr marL="411480" lvl="1" indent="0">
              <a:lnSpc>
                <a:spcPct val="150000"/>
              </a:lnSpc>
              <a:spcBef>
                <a:spcPts val="900"/>
              </a:spcBef>
              <a:buClr>
                <a:schemeClr val="bg1">
                  <a:lumMod val="50000"/>
                </a:schemeClr>
              </a:buClr>
              <a:buNone/>
            </a:pPr>
            <a:endParaRPr lang="nl-NL" sz="1800" dirty="0">
              <a:solidFill>
                <a:schemeClr val="tx1"/>
              </a:solidFill>
            </a:endParaRPr>
          </a:p>
        </p:txBody>
      </p:sp>
    </p:spTree>
    <p:extLst>
      <p:ext uri="{BB962C8B-B14F-4D97-AF65-F5344CB8AC3E}">
        <p14:creationId xmlns:p14="http://schemas.microsoft.com/office/powerpoint/2010/main" val="3032828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2-phase 1-point MPM formulation</a:t>
            </a:r>
            <a:endParaRPr lang="en-GB" dirty="0"/>
          </a:p>
        </p:txBody>
      </p:sp>
      <p:pic>
        <p:nvPicPr>
          <p:cNvPr id="33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227" t="26437" r="43940" b="25975"/>
          <a:stretch/>
        </p:blipFill>
        <p:spPr bwMode="auto">
          <a:xfrm>
            <a:off x="5283723" y="2175730"/>
            <a:ext cx="755523" cy="7828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40" name="Group 339"/>
          <p:cNvGrpSpPr>
            <a:grpSpLocks noChangeAspect="1"/>
          </p:cNvGrpSpPr>
          <p:nvPr/>
        </p:nvGrpSpPr>
        <p:grpSpPr>
          <a:xfrm>
            <a:off x="1043608" y="1741793"/>
            <a:ext cx="6720582" cy="3543650"/>
            <a:chOff x="1691680" y="620688"/>
            <a:chExt cx="10280598" cy="5420793"/>
          </a:xfrm>
        </p:grpSpPr>
        <p:grpSp>
          <p:nvGrpSpPr>
            <p:cNvPr id="341" name="Group 85"/>
            <p:cNvGrpSpPr>
              <a:grpSpLocks noChangeAspect="1"/>
            </p:cNvGrpSpPr>
            <p:nvPr/>
          </p:nvGrpSpPr>
          <p:grpSpPr>
            <a:xfrm>
              <a:off x="1691680" y="826046"/>
              <a:ext cx="5760640" cy="5034119"/>
              <a:chOff x="611560" y="764704"/>
              <a:chExt cx="7488832" cy="5034119"/>
            </a:xfrm>
          </p:grpSpPr>
          <p:cxnSp>
            <p:nvCxnSpPr>
              <p:cNvPr id="487" name="Straight Connector 486"/>
              <p:cNvCxnSpPr/>
              <p:nvPr/>
            </p:nvCxnSpPr>
            <p:spPr>
              <a:xfrm>
                <a:off x="611560" y="764704"/>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611560" y="1484784"/>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611560" y="2198423"/>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611560" y="2918503"/>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611560" y="3638583"/>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611560" y="4358663"/>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611560" y="5078743"/>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611560" y="5798823"/>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2" name="Group 97"/>
            <p:cNvGrpSpPr>
              <a:grpSpLocks noChangeAspect="1"/>
            </p:cNvGrpSpPr>
            <p:nvPr/>
          </p:nvGrpSpPr>
          <p:grpSpPr>
            <a:xfrm>
              <a:off x="2008287" y="620688"/>
              <a:ext cx="5031035" cy="5420793"/>
              <a:chOff x="2123728" y="620688"/>
              <a:chExt cx="5031035" cy="5420793"/>
            </a:xfrm>
          </p:grpSpPr>
          <p:grpSp>
            <p:nvGrpSpPr>
              <p:cNvPr id="478" name="Group 86"/>
              <p:cNvGrpSpPr/>
              <p:nvPr/>
            </p:nvGrpSpPr>
            <p:grpSpPr>
              <a:xfrm rot="5400000">
                <a:off x="1575114" y="1178827"/>
                <a:ext cx="5411268" cy="4314039"/>
                <a:chOff x="611560" y="764704"/>
                <a:chExt cx="7488832" cy="4314039"/>
              </a:xfrm>
            </p:grpSpPr>
            <p:cxnSp>
              <p:nvCxnSpPr>
                <p:cNvPr id="480" name="Straight Connector 479"/>
                <p:cNvCxnSpPr/>
                <p:nvPr/>
              </p:nvCxnSpPr>
              <p:spPr>
                <a:xfrm>
                  <a:off x="611560" y="764704"/>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a:off x="611560" y="1484784"/>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a:off x="611560" y="2198423"/>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a:off x="611560" y="2918503"/>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611560" y="3638583"/>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11560" y="4358663"/>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611560" y="5078743"/>
                  <a:ext cx="748883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9" name="Straight Connector 478"/>
              <p:cNvCxnSpPr/>
              <p:nvPr/>
            </p:nvCxnSpPr>
            <p:spPr>
              <a:xfrm rot="5400000">
                <a:off x="4449129" y="3326322"/>
                <a:ext cx="541126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3" name="Freeform 342"/>
            <p:cNvSpPr>
              <a:spLocks noChangeAspect="1"/>
            </p:cNvSpPr>
            <p:nvPr/>
          </p:nvSpPr>
          <p:spPr>
            <a:xfrm>
              <a:off x="5004048" y="2708920"/>
              <a:ext cx="648072" cy="696840"/>
            </a:xfrm>
            <a:custGeom>
              <a:avLst/>
              <a:gdLst>
                <a:gd name="connsiteX0" fmla="*/ 171450 w 609600"/>
                <a:gd name="connsiteY0" fmla="*/ 0 h 695325"/>
                <a:gd name="connsiteX1" fmla="*/ 0 w 609600"/>
                <a:gd name="connsiteY1" fmla="*/ 466725 h 695325"/>
                <a:gd name="connsiteX2" fmla="*/ 466725 w 609600"/>
                <a:gd name="connsiteY2" fmla="*/ 695325 h 695325"/>
                <a:gd name="connsiteX3" fmla="*/ 609600 w 609600"/>
                <a:gd name="connsiteY3" fmla="*/ 238125 h 695325"/>
                <a:gd name="connsiteX4" fmla="*/ 171450 w 609600"/>
                <a:gd name="connsiteY4" fmla="*/ 0 h 695325"/>
                <a:gd name="connsiteX0" fmla="*/ 161925 w 600075"/>
                <a:gd name="connsiteY0" fmla="*/ 0 h 695325"/>
                <a:gd name="connsiteX1" fmla="*/ 0 w 600075"/>
                <a:gd name="connsiteY1" fmla="*/ 440532 h 695325"/>
                <a:gd name="connsiteX2" fmla="*/ 457200 w 600075"/>
                <a:gd name="connsiteY2" fmla="*/ 695325 h 695325"/>
                <a:gd name="connsiteX3" fmla="*/ 600075 w 600075"/>
                <a:gd name="connsiteY3" fmla="*/ 238125 h 695325"/>
                <a:gd name="connsiteX4" fmla="*/ 161925 w 600075"/>
                <a:gd name="connsiteY4" fmla="*/ 0 h 695325"/>
                <a:gd name="connsiteX0" fmla="*/ 161925 w 600075"/>
                <a:gd name="connsiteY0" fmla="*/ 0 h 676275"/>
                <a:gd name="connsiteX1" fmla="*/ 0 w 600075"/>
                <a:gd name="connsiteY1" fmla="*/ 440532 h 676275"/>
                <a:gd name="connsiteX2" fmla="*/ 457200 w 600075"/>
                <a:gd name="connsiteY2" fmla="*/ 676275 h 676275"/>
                <a:gd name="connsiteX3" fmla="*/ 600075 w 600075"/>
                <a:gd name="connsiteY3" fmla="*/ 238125 h 676275"/>
                <a:gd name="connsiteX4" fmla="*/ 161925 w 600075"/>
                <a:gd name="connsiteY4" fmla="*/ 0 h 676275"/>
                <a:gd name="connsiteX0" fmla="*/ 161925 w 592932"/>
                <a:gd name="connsiteY0" fmla="*/ 0 h 676275"/>
                <a:gd name="connsiteX1" fmla="*/ 0 w 592932"/>
                <a:gd name="connsiteY1" fmla="*/ 440532 h 676275"/>
                <a:gd name="connsiteX2" fmla="*/ 457200 w 592932"/>
                <a:gd name="connsiteY2" fmla="*/ 676275 h 676275"/>
                <a:gd name="connsiteX3" fmla="*/ 592932 w 592932"/>
                <a:gd name="connsiteY3" fmla="*/ 247650 h 676275"/>
                <a:gd name="connsiteX4" fmla="*/ 161925 w 592932"/>
                <a:gd name="connsiteY4" fmla="*/ 0 h 676275"/>
                <a:gd name="connsiteX0" fmla="*/ 161925 w 592932"/>
                <a:gd name="connsiteY0" fmla="*/ 0 h 664369"/>
                <a:gd name="connsiteX1" fmla="*/ 0 w 592932"/>
                <a:gd name="connsiteY1" fmla="*/ 428626 h 664369"/>
                <a:gd name="connsiteX2" fmla="*/ 457200 w 592932"/>
                <a:gd name="connsiteY2" fmla="*/ 664369 h 664369"/>
                <a:gd name="connsiteX3" fmla="*/ 592932 w 592932"/>
                <a:gd name="connsiteY3" fmla="*/ 235744 h 664369"/>
                <a:gd name="connsiteX4" fmla="*/ 161925 w 592932"/>
                <a:gd name="connsiteY4" fmla="*/ 0 h 664369"/>
                <a:gd name="connsiteX0" fmla="*/ 180489 w 611496"/>
                <a:gd name="connsiteY0" fmla="*/ 0 h 664369"/>
                <a:gd name="connsiteX1" fmla="*/ 0 w 611496"/>
                <a:gd name="connsiteY1" fmla="*/ 399577 h 664369"/>
                <a:gd name="connsiteX2" fmla="*/ 475764 w 611496"/>
                <a:gd name="connsiteY2" fmla="*/ 664369 h 664369"/>
                <a:gd name="connsiteX3" fmla="*/ 611496 w 611496"/>
                <a:gd name="connsiteY3" fmla="*/ 235744 h 664369"/>
                <a:gd name="connsiteX4" fmla="*/ 180489 w 611496"/>
                <a:gd name="connsiteY4" fmla="*/ 0 h 664369"/>
                <a:gd name="connsiteX0" fmla="*/ 216024 w 611496"/>
                <a:gd name="connsiteY0" fmla="*/ 0 h 696840"/>
                <a:gd name="connsiteX1" fmla="*/ 0 w 611496"/>
                <a:gd name="connsiteY1" fmla="*/ 432048 h 696840"/>
                <a:gd name="connsiteX2" fmla="*/ 475764 w 611496"/>
                <a:gd name="connsiteY2" fmla="*/ 696840 h 696840"/>
                <a:gd name="connsiteX3" fmla="*/ 611496 w 611496"/>
                <a:gd name="connsiteY3" fmla="*/ 268215 h 696840"/>
                <a:gd name="connsiteX4" fmla="*/ 216024 w 611496"/>
                <a:gd name="connsiteY4" fmla="*/ 0 h 696840"/>
                <a:gd name="connsiteX0" fmla="*/ 216024 w 576064"/>
                <a:gd name="connsiteY0" fmla="*/ 0 h 696840"/>
                <a:gd name="connsiteX1" fmla="*/ 0 w 576064"/>
                <a:gd name="connsiteY1" fmla="*/ 432048 h 696840"/>
                <a:gd name="connsiteX2" fmla="*/ 475764 w 576064"/>
                <a:gd name="connsiteY2" fmla="*/ 696840 h 696840"/>
                <a:gd name="connsiteX3" fmla="*/ 576064 w 576064"/>
                <a:gd name="connsiteY3" fmla="*/ 216024 h 696840"/>
                <a:gd name="connsiteX4" fmla="*/ 216024 w 576064"/>
                <a:gd name="connsiteY4" fmla="*/ 0 h 696840"/>
                <a:gd name="connsiteX0" fmla="*/ 216024 w 648072"/>
                <a:gd name="connsiteY0" fmla="*/ 0 h 696840"/>
                <a:gd name="connsiteX1" fmla="*/ 0 w 648072"/>
                <a:gd name="connsiteY1" fmla="*/ 432048 h 696840"/>
                <a:gd name="connsiteX2" fmla="*/ 475764 w 648072"/>
                <a:gd name="connsiteY2" fmla="*/ 696840 h 696840"/>
                <a:gd name="connsiteX3" fmla="*/ 648072 w 648072"/>
                <a:gd name="connsiteY3" fmla="*/ 288032 h 696840"/>
                <a:gd name="connsiteX4" fmla="*/ 216024 w 648072"/>
                <a:gd name="connsiteY4" fmla="*/ 0 h 69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72" h="696840">
                  <a:moveTo>
                    <a:pt x="216024" y="0"/>
                  </a:moveTo>
                  <a:lnTo>
                    <a:pt x="0" y="432048"/>
                  </a:lnTo>
                  <a:lnTo>
                    <a:pt x="475764" y="696840"/>
                  </a:lnTo>
                  <a:lnTo>
                    <a:pt x="648072" y="288032"/>
                  </a:lnTo>
                  <a:lnTo>
                    <a:pt x="216024" y="0"/>
                  </a:lnTo>
                  <a:close/>
                </a:path>
              </a:pathLst>
            </a:custGeom>
            <a:solidFill>
              <a:schemeClr val="bg1">
                <a:lumMod val="6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44" name="Freeform 343"/>
            <p:cNvSpPr>
              <a:spLocks noChangeAspect="1"/>
            </p:cNvSpPr>
            <p:nvPr/>
          </p:nvSpPr>
          <p:spPr>
            <a:xfrm rot="1666188">
              <a:off x="1835696" y="1772816"/>
              <a:ext cx="4453000" cy="2915638"/>
            </a:xfrm>
            <a:custGeom>
              <a:avLst/>
              <a:gdLst>
                <a:gd name="connsiteX0" fmla="*/ 1850869 w 4453000"/>
                <a:gd name="connsiteY0" fmla="*/ 46193 h 2915638"/>
                <a:gd name="connsiteX1" fmla="*/ 479269 w 4453000"/>
                <a:gd name="connsiteY1" fmla="*/ 65243 h 2915638"/>
                <a:gd name="connsiteX2" fmla="*/ 3019 w 4453000"/>
                <a:gd name="connsiteY2" fmla="*/ 703418 h 2915638"/>
                <a:gd name="connsiteX3" fmla="*/ 660244 w 4453000"/>
                <a:gd name="connsiteY3" fmla="*/ 1674968 h 2915638"/>
                <a:gd name="connsiteX4" fmla="*/ 1812769 w 4453000"/>
                <a:gd name="connsiteY4" fmla="*/ 1741643 h 2915638"/>
                <a:gd name="connsiteX5" fmla="*/ 2241394 w 4453000"/>
                <a:gd name="connsiteY5" fmla="*/ 1989293 h 2915638"/>
                <a:gd name="connsiteX6" fmla="*/ 2898619 w 4453000"/>
                <a:gd name="connsiteY6" fmla="*/ 2808443 h 2915638"/>
                <a:gd name="connsiteX7" fmla="*/ 4289269 w 4453000"/>
                <a:gd name="connsiteY7" fmla="*/ 2732243 h 2915638"/>
                <a:gd name="connsiteX8" fmla="*/ 4394044 w 4453000"/>
                <a:gd name="connsiteY8" fmla="*/ 1227293 h 2915638"/>
                <a:gd name="connsiteX9" fmla="*/ 4003519 w 4453000"/>
                <a:gd name="connsiteY9" fmla="*/ 103343 h 2915638"/>
                <a:gd name="connsiteX10" fmla="*/ 1850869 w 4453000"/>
                <a:gd name="connsiteY10" fmla="*/ 46193 h 29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53000" h="2915638">
                  <a:moveTo>
                    <a:pt x="1850869" y="46193"/>
                  </a:moveTo>
                  <a:cubicBezTo>
                    <a:pt x="1263494" y="39843"/>
                    <a:pt x="787244" y="-44295"/>
                    <a:pt x="479269" y="65243"/>
                  </a:cubicBezTo>
                  <a:cubicBezTo>
                    <a:pt x="171294" y="174781"/>
                    <a:pt x="-27143" y="435131"/>
                    <a:pt x="3019" y="703418"/>
                  </a:cubicBezTo>
                  <a:cubicBezTo>
                    <a:pt x="33181" y="971705"/>
                    <a:pt x="358619" y="1501931"/>
                    <a:pt x="660244" y="1674968"/>
                  </a:cubicBezTo>
                  <a:cubicBezTo>
                    <a:pt x="961869" y="1848005"/>
                    <a:pt x="1549244" y="1689256"/>
                    <a:pt x="1812769" y="1741643"/>
                  </a:cubicBezTo>
                  <a:cubicBezTo>
                    <a:pt x="2076294" y="1794031"/>
                    <a:pt x="2060419" y="1811493"/>
                    <a:pt x="2241394" y="1989293"/>
                  </a:cubicBezTo>
                  <a:cubicBezTo>
                    <a:pt x="2422369" y="2167093"/>
                    <a:pt x="2557307" y="2684618"/>
                    <a:pt x="2898619" y="2808443"/>
                  </a:cubicBezTo>
                  <a:cubicBezTo>
                    <a:pt x="3239931" y="2932268"/>
                    <a:pt x="4040031" y="2995768"/>
                    <a:pt x="4289269" y="2732243"/>
                  </a:cubicBezTo>
                  <a:cubicBezTo>
                    <a:pt x="4538507" y="2468718"/>
                    <a:pt x="4441669" y="1665443"/>
                    <a:pt x="4394044" y="1227293"/>
                  </a:cubicBezTo>
                  <a:cubicBezTo>
                    <a:pt x="4346419" y="789143"/>
                    <a:pt x="4428969" y="300193"/>
                    <a:pt x="4003519" y="103343"/>
                  </a:cubicBezTo>
                  <a:cubicBezTo>
                    <a:pt x="3578069" y="-93507"/>
                    <a:pt x="2438244" y="52543"/>
                    <a:pt x="1850869" y="46193"/>
                  </a:cubicBezTo>
                  <a:close/>
                </a:path>
              </a:pathLst>
            </a:custGeom>
            <a:solidFill>
              <a:schemeClr val="bg1">
                <a:lumMod val="75000"/>
                <a:alpha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45" name="Group 35"/>
            <p:cNvGrpSpPr>
              <a:grpSpLocks noChangeAspect="1"/>
            </p:cNvGrpSpPr>
            <p:nvPr/>
          </p:nvGrpSpPr>
          <p:grpSpPr>
            <a:xfrm>
              <a:off x="2390775" y="1181100"/>
              <a:ext cx="3962400" cy="4086225"/>
              <a:chOff x="2390775" y="1181100"/>
              <a:chExt cx="3962400" cy="4086225"/>
            </a:xfrm>
          </p:grpSpPr>
          <p:grpSp>
            <p:nvGrpSpPr>
              <p:cNvPr id="463" name="Group 34"/>
              <p:cNvGrpSpPr/>
              <p:nvPr/>
            </p:nvGrpSpPr>
            <p:grpSpPr>
              <a:xfrm>
                <a:off x="2390775" y="1323975"/>
                <a:ext cx="3962400" cy="3705225"/>
                <a:chOff x="2390775" y="1323975"/>
                <a:chExt cx="3962400" cy="3705225"/>
              </a:xfrm>
            </p:grpSpPr>
            <p:sp>
              <p:nvSpPr>
                <p:cNvPr id="473" name="Freeform 472"/>
                <p:cNvSpPr/>
                <p:nvPr/>
              </p:nvSpPr>
              <p:spPr>
                <a:xfrm>
                  <a:off x="2581275" y="1323975"/>
                  <a:ext cx="3771900" cy="2076450"/>
                </a:xfrm>
                <a:custGeom>
                  <a:avLst/>
                  <a:gdLst>
                    <a:gd name="connsiteX0" fmla="*/ 0 w 3771900"/>
                    <a:gd name="connsiteY0" fmla="*/ 0 h 2076450"/>
                    <a:gd name="connsiteX1" fmla="*/ 2733675 w 3771900"/>
                    <a:gd name="connsiteY1" fmla="*/ 1447800 h 2076450"/>
                    <a:gd name="connsiteX2" fmla="*/ 3771900 w 3771900"/>
                    <a:gd name="connsiteY2" fmla="*/ 2076450 h 2076450"/>
                  </a:gdLst>
                  <a:ahLst/>
                  <a:cxnLst>
                    <a:cxn ang="0">
                      <a:pos x="connsiteX0" y="connsiteY0"/>
                    </a:cxn>
                    <a:cxn ang="0">
                      <a:pos x="connsiteX1" y="connsiteY1"/>
                    </a:cxn>
                    <a:cxn ang="0">
                      <a:pos x="connsiteX2" y="connsiteY2"/>
                    </a:cxn>
                  </a:cxnLst>
                  <a:rect l="l" t="t" r="r" b="b"/>
                  <a:pathLst>
                    <a:path w="3771900" h="2076450">
                      <a:moveTo>
                        <a:pt x="0" y="0"/>
                      </a:moveTo>
                      <a:lnTo>
                        <a:pt x="2733675" y="1447800"/>
                      </a:lnTo>
                      <a:cubicBezTo>
                        <a:pt x="3362325" y="1793875"/>
                        <a:pt x="3602038" y="1971675"/>
                        <a:pt x="3771900" y="2076450"/>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4" name="Freeform 473"/>
                <p:cNvSpPr/>
                <p:nvPr/>
              </p:nvSpPr>
              <p:spPr>
                <a:xfrm>
                  <a:off x="2390775" y="1771650"/>
                  <a:ext cx="3781425" cy="2066925"/>
                </a:xfrm>
                <a:custGeom>
                  <a:avLst/>
                  <a:gdLst>
                    <a:gd name="connsiteX0" fmla="*/ 0 w 3781425"/>
                    <a:gd name="connsiteY0" fmla="*/ 0 h 2066925"/>
                    <a:gd name="connsiteX1" fmla="*/ 2057400 w 3781425"/>
                    <a:gd name="connsiteY1" fmla="*/ 1076325 h 2066925"/>
                    <a:gd name="connsiteX2" fmla="*/ 3390900 w 3781425"/>
                    <a:gd name="connsiteY2" fmla="*/ 1809750 h 2066925"/>
                    <a:gd name="connsiteX3" fmla="*/ 3781425 w 3781425"/>
                    <a:gd name="connsiteY3" fmla="*/ 2066925 h 2066925"/>
                  </a:gdLst>
                  <a:ahLst/>
                  <a:cxnLst>
                    <a:cxn ang="0">
                      <a:pos x="connsiteX0" y="connsiteY0"/>
                    </a:cxn>
                    <a:cxn ang="0">
                      <a:pos x="connsiteX1" y="connsiteY1"/>
                    </a:cxn>
                    <a:cxn ang="0">
                      <a:pos x="connsiteX2" y="connsiteY2"/>
                    </a:cxn>
                    <a:cxn ang="0">
                      <a:pos x="connsiteX3" y="connsiteY3"/>
                    </a:cxn>
                  </a:cxnLst>
                  <a:rect l="l" t="t" r="r" b="b"/>
                  <a:pathLst>
                    <a:path w="3781425" h="2066925">
                      <a:moveTo>
                        <a:pt x="0" y="0"/>
                      </a:moveTo>
                      <a:lnTo>
                        <a:pt x="2057400" y="1076325"/>
                      </a:lnTo>
                      <a:cubicBezTo>
                        <a:pt x="2622550" y="1377950"/>
                        <a:pt x="3103562" y="1644650"/>
                        <a:pt x="3390900" y="1809750"/>
                      </a:cubicBezTo>
                      <a:cubicBezTo>
                        <a:pt x="3678238" y="1974850"/>
                        <a:pt x="3729831" y="2020887"/>
                        <a:pt x="3781425" y="2066925"/>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75" name="Freeform 474"/>
                <p:cNvSpPr/>
                <p:nvPr/>
              </p:nvSpPr>
              <p:spPr>
                <a:xfrm>
                  <a:off x="2447925" y="2371725"/>
                  <a:ext cx="3533775" cy="1933575"/>
                </a:xfrm>
                <a:custGeom>
                  <a:avLst/>
                  <a:gdLst>
                    <a:gd name="connsiteX0" fmla="*/ 0 w 3533775"/>
                    <a:gd name="connsiteY0" fmla="*/ 0 h 1933575"/>
                    <a:gd name="connsiteX1" fmla="*/ 1428750 w 3533775"/>
                    <a:gd name="connsiteY1" fmla="*/ 619125 h 1933575"/>
                    <a:gd name="connsiteX2" fmla="*/ 3533775 w 3533775"/>
                    <a:gd name="connsiteY2" fmla="*/ 1933575 h 1933575"/>
                  </a:gdLst>
                  <a:ahLst/>
                  <a:cxnLst>
                    <a:cxn ang="0">
                      <a:pos x="connsiteX0" y="connsiteY0"/>
                    </a:cxn>
                    <a:cxn ang="0">
                      <a:pos x="connsiteX1" y="connsiteY1"/>
                    </a:cxn>
                    <a:cxn ang="0">
                      <a:pos x="connsiteX2" y="connsiteY2"/>
                    </a:cxn>
                  </a:cxnLst>
                  <a:rect l="l" t="t" r="r" b="b"/>
                  <a:pathLst>
                    <a:path w="3533775" h="1933575">
                      <a:moveTo>
                        <a:pt x="0" y="0"/>
                      </a:moveTo>
                      <a:cubicBezTo>
                        <a:pt x="419894" y="148431"/>
                        <a:pt x="839788" y="296863"/>
                        <a:pt x="1428750" y="619125"/>
                      </a:cubicBezTo>
                      <a:cubicBezTo>
                        <a:pt x="2017712" y="941387"/>
                        <a:pt x="2775743" y="1437481"/>
                        <a:pt x="3533775" y="1933575"/>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6" name="Freeform 475"/>
                <p:cNvSpPr/>
                <p:nvPr/>
              </p:nvSpPr>
              <p:spPr>
                <a:xfrm>
                  <a:off x="3705225" y="3419475"/>
                  <a:ext cx="2133600" cy="1209675"/>
                </a:xfrm>
                <a:custGeom>
                  <a:avLst/>
                  <a:gdLst>
                    <a:gd name="connsiteX0" fmla="*/ 0 w 2133600"/>
                    <a:gd name="connsiteY0" fmla="*/ 0 h 1209675"/>
                    <a:gd name="connsiteX1" fmla="*/ 1590675 w 2133600"/>
                    <a:gd name="connsiteY1" fmla="*/ 942975 h 1209675"/>
                    <a:gd name="connsiteX2" fmla="*/ 2133600 w 2133600"/>
                    <a:gd name="connsiteY2" fmla="*/ 1209675 h 1209675"/>
                  </a:gdLst>
                  <a:ahLst/>
                  <a:cxnLst>
                    <a:cxn ang="0">
                      <a:pos x="connsiteX0" y="connsiteY0"/>
                    </a:cxn>
                    <a:cxn ang="0">
                      <a:pos x="connsiteX1" y="connsiteY1"/>
                    </a:cxn>
                    <a:cxn ang="0">
                      <a:pos x="connsiteX2" y="connsiteY2"/>
                    </a:cxn>
                  </a:cxnLst>
                  <a:rect l="l" t="t" r="r" b="b"/>
                  <a:pathLst>
                    <a:path w="2133600" h="1209675">
                      <a:moveTo>
                        <a:pt x="0" y="0"/>
                      </a:moveTo>
                      <a:lnTo>
                        <a:pt x="1590675" y="942975"/>
                      </a:lnTo>
                      <a:cubicBezTo>
                        <a:pt x="1946275" y="1144587"/>
                        <a:pt x="2039937" y="1177131"/>
                        <a:pt x="2133600" y="1209675"/>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7" name="Freeform 476"/>
                <p:cNvSpPr/>
                <p:nvPr/>
              </p:nvSpPr>
              <p:spPr>
                <a:xfrm>
                  <a:off x="3872865" y="4095750"/>
                  <a:ext cx="1737360" cy="933450"/>
                </a:xfrm>
                <a:custGeom>
                  <a:avLst/>
                  <a:gdLst>
                    <a:gd name="connsiteX0" fmla="*/ 0 w 1752600"/>
                    <a:gd name="connsiteY0" fmla="*/ 0 h 1009650"/>
                    <a:gd name="connsiteX1" fmla="*/ 781050 w 1752600"/>
                    <a:gd name="connsiteY1" fmla="*/ 552450 h 1009650"/>
                    <a:gd name="connsiteX2" fmla="*/ 1752600 w 1752600"/>
                    <a:gd name="connsiteY2" fmla="*/ 1009650 h 1009650"/>
                    <a:gd name="connsiteX0" fmla="*/ 0 w 1737360"/>
                    <a:gd name="connsiteY0" fmla="*/ 0 h 933450"/>
                    <a:gd name="connsiteX1" fmla="*/ 765810 w 1737360"/>
                    <a:gd name="connsiteY1" fmla="*/ 476250 h 933450"/>
                    <a:gd name="connsiteX2" fmla="*/ 1737360 w 1737360"/>
                    <a:gd name="connsiteY2" fmla="*/ 933450 h 933450"/>
                  </a:gdLst>
                  <a:ahLst/>
                  <a:cxnLst>
                    <a:cxn ang="0">
                      <a:pos x="connsiteX0" y="connsiteY0"/>
                    </a:cxn>
                    <a:cxn ang="0">
                      <a:pos x="connsiteX1" y="connsiteY1"/>
                    </a:cxn>
                    <a:cxn ang="0">
                      <a:pos x="connsiteX2" y="connsiteY2"/>
                    </a:cxn>
                  </a:cxnLst>
                  <a:rect l="l" t="t" r="r" b="b"/>
                  <a:pathLst>
                    <a:path w="1737360" h="933450">
                      <a:moveTo>
                        <a:pt x="0" y="0"/>
                      </a:moveTo>
                      <a:cubicBezTo>
                        <a:pt x="244475" y="192087"/>
                        <a:pt x="476250" y="320675"/>
                        <a:pt x="765810" y="476250"/>
                      </a:cubicBezTo>
                      <a:cubicBezTo>
                        <a:pt x="1055370" y="631825"/>
                        <a:pt x="1397635" y="788987"/>
                        <a:pt x="1737360" y="933450"/>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464" name="Group 33"/>
              <p:cNvGrpSpPr/>
              <p:nvPr/>
            </p:nvGrpSpPr>
            <p:grpSpPr>
              <a:xfrm>
                <a:off x="2695576" y="1181100"/>
                <a:ext cx="3486149" cy="4086225"/>
                <a:chOff x="2695576" y="1181100"/>
                <a:chExt cx="3486149" cy="4086225"/>
              </a:xfrm>
            </p:grpSpPr>
            <p:sp>
              <p:nvSpPr>
                <p:cNvPr id="465" name="Freeform 464"/>
                <p:cNvSpPr/>
                <p:nvPr/>
              </p:nvSpPr>
              <p:spPr>
                <a:xfrm>
                  <a:off x="2695576" y="1181100"/>
                  <a:ext cx="552450" cy="1647825"/>
                </a:xfrm>
                <a:custGeom>
                  <a:avLst/>
                  <a:gdLst>
                    <a:gd name="connsiteX0" fmla="*/ 638175 w 638175"/>
                    <a:gd name="connsiteY0" fmla="*/ 0 h 1543050"/>
                    <a:gd name="connsiteX1" fmla="*/ 238125 w 638175"/>
                    <a:gd name="connsiteY1" fmla="*/ 600075 h 1543050"/>
                    <a:gd name="connsiteX2" fmla="*/ 0 w 638175"/>
                    <a:gd name="connsiteY2" fmla="*/ 1543050 h 1543050"/>
                    <a:gd name="connsiteX0" fmla="*/ 552450 w 552450"/>
                    <a:gd name="connsiteY0" fmla="*/ 0 h 1647825"/>
                    <a:gd name="connsiteX1" fmla="*/ 152400 w 552450"/>
                    <a:gd name="connsiteY1" fmla="*/ 600075 h 1647825"/>
                    <a:gd name="connsiteX2" fmla="*/ 0 w 552450"/>
                    <a:gd name="connsiteY2" fmla="*/ 1647825 h 1647825"/>
                    <a:gd name="connsiteX0" fmla="*/ 552450 w 552450"/>
                    <a:gd name="connsiteY0" fmla="*/ 0 h 1647825"/>
                    <a:gd name="connsiteX1" fmla="*/ 152400 w 552450"/>
                    <a:gd name="connsiteY1" fmla="*/ 600075 h 1647825"/>
                    <a:gd name="connsiteX2" fmla="*/ 0 w 552450"/>
                    <a:gd name="connsiteY2" fmla="*/ 1647825 h 1647825"/>
                  </a:gdLst>
                  <a:ahLst/>
                  <a:cxnLst>
                    <a:cxn ang="0">
                      <a:pos x="connsiteX0" y="connsiteY0"/>
                    </a:cxn>
                    <a:cxn ang="0">
                      <a:pos x="connsiteX1" y="connsiteY1"/>
                    </a:cxn>
                    <a:cxn ang="0">
                      <a:pos x="connsiteX2" y="connsiteY2"/>
                    </a:cxn>
                  </a:cxnLst>
                  <a:rect l="l" t="t" r="r" b="b"/>
                  <a:pathLst>
                    <a:path w="552450" h="1647825">
                      <a:moveTo>
                        <a:pt x="552450" y="0"/>
                      </a:moveTo>
                      <a:cubicBezTo>
                        <a:pt x="405606" y="171450"/>
                        <a:pt x="244475" y="325438"/>
                        <a:pt x="152400" y="600075"/>
                      </a:cubicBezTo>
                      <a:cubicBezTo>
                        <a:pt x="60325" y="874712"/>
                        <a:pt x="37306" y="1304925"/>
                        <a:pt x="0" y="1647825"/>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6" name="Freeform 465"/>
                <p:cNvSpPr/>
                <p:nvPr/>
              </p:nvSpPr>
              <p:spPr>
                <a:xfrm>
                  <a:off x="3057525" y="1352550"/>
                  <a:ext cx="552450" cy="1676400"/>
                </a:xfrm>
                <a:custGeom>
                  <a:avLst/>
                  <a:gdLst>
                    <a:gd name="connsiteX0" fmla="*/ 552450 w 552450"/>
                    <a:gd name="connsiteY0" fmla="*/ 0 h 1676400"/>
                    <a:gd name="connsiteX1" fmla="*/ 123825 w 552450"/>
                    <a:gd name="connsiteY1" fmla="*/ 952500 h 1676400"/>
                    <a:gd name="connsiteX2" fmla="*/ 0 w 552450"/>
                    <a:gd name="connsiteY2" fmla="*/ 1676400 h 1676400"/>
                  </a:gdLst>
                  <a:ahLst/>
                  <a:cxnLst>
                    <a:cxn ang="0">
                      <a:pos x="connsiteX0" y="connsiteY0"/>
                    </a:cxn>
                    <a:cxn ang="0">
                      <a:pos x="connsiteX1" y="connsiteY1"/>
                    </a:cxn>
                    <a:cxn ang="0">
                      <a:pos x="connsiteX2" y="connsiteY2"/>
                    </a:cxn>
                  </a:cxnLst>
                  <a:rect l="l" t="t" r="r" b="b"/>
                  <a:pathLst>
                    <a:path w="552450" h="1676400">
                      <a:moveTo>
                        <a:pt x="552450" y="0"/>
                      </a:moveTo>
                      <a:cubicBezTo>
                        <a:pt x="384175" y="336550"/>
                        <a:pt x="215900" y="673100"/>
                        <a:pt x="123825" y="952500"/>
                      </a:cubicBezTo>
                      <a:cubicBezTo>
                        <a:pt x="31750" y="1231900"/>
                        <a:pt x="15875" y="1454150"/>
                        <a:pt x="0" y="1676400"/>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7" name="Freeform 466"/>
                <p:cNvSpPr/>
                <p:nvPr/>
              </p:nvSpPr>
              <p:spPr>
                <a:xfrm>
                  <a:off x="3457575" y="1590675"/>
                  <a:ext cx="561975" cy="1628775"/>
                </a:xfrm>
                <a:custGeom>
                  <a:avLst/>
                  <a:gdLst>
                    <a:gd name="connsiteX0" fmla="*/ 561975 w 561975"/>
                    <a:gd name="connsiteY0" fmla="*/ 0 h 1628775"/>
                    <a:gd name="connsiteX1" fmla="*/ 161925 w 561975"/>
                    <a:gd name="connsiteY1" fmla="*/ 847725 h 1628775"/>
                    <a:gd name="connsiteX2" fmla="*/ 0 w 561975"/>
                    <a:gd name="connsiteY2" fmla="*/ 1628775 h 1628775"/>
                  </a:gdLst>
                  <a:ahLst/>
                  <a:cxnLst>
                    <a:cxn ang="0">
                      <a:pos x="connsiteX0" y="connsiteY0"/>
                    </a:cxn>
                    <a:cxn ang="0">
                      <a:pos x="connsiteX1" y="connsiteY1"/>
                    </a:cxn>
                    <a:cxn ang="0">
                      <a:pos x="connsiteX2" y="connsiteY2"/>
                    </a:cxn>
                  </a:cxnLst>
                  <a:rect l="l" t="t" r="r" b="b"/>
                  <a:pathLst>
                    <a:path w="561975" h="1628775">
                      <a:moveTo>
                        <a:pt x="561975" y="0"/>
                      </a:moveTo>
                      <a:cubicBezTo>
                        <a:pt x="408781" y="288131"/>
                        <a:pt x="255587" y="576263"/>
                        <a:pt x="161925" y="847725"/>
                      </a:cubicBezTo>
                      <a:cubicBezTo>
                        <a:pt x="68263" y="1119187"/>
                        <a:pt x="34131" y="1373981"/>
                        <a:pt x="0" y="1628775"/>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8" name="Freeform 467"/>
                <p:cNvSpPr/>
                <p:nvPr/>
              </p:nvSpPr>
              <p:spPr>
                <a:xfrm>
                  <a:off x="3733800" y="1819275"/>
                  <a:ext cx="666750" cy="1609725"/>
                </a:xfrm>
                <a:custGeom>
                  <a:avLst/>
                  <a:gdLst>
                    <a:gd name="connsiteX0" fmla="*/ 0 w 666750"/>
                    <a:gd name="connsiteY0" fmla="*/ 1609725 h 1609725"/>
                    <a:gd name="connsiteX1" fmla="*/ 342900 w 666750"/>
                    <a:gd name="connsiteY1" fmla="*/ 819150 h 1609725"/>
                    <a:gd name="connsiteX2" fmla="*/ 666750 w 666750"/>
                    <a:gd name="connsiteY2" fmla="*/ 0 h 1609725"/>
                  </a:gdLst>
                  <a:ahLst/>
                  <a:cxnLst>
                    <a:cxn ang="0">
                      <a:pos x="connsiteX0" y="connsiteY0"/>
                    </a:cxn>
                    <a:cxn ang="0">
                      <a:pos x="connsiteX1" y="connsiteY1"/>
                    </a:cxn>
                    <a:cxn ang="0">
                      <a:pos x="connsiteX2" y="connsiteY2"/>
                    </a:cxn>
                  </a:cxnLst>
                  <a:rect l="l" t="t" r="r" b="b"/>
                  <a:pathLst>
                    <a:path w="666750" h="1609725">
                      <a:moveTo>
                        <a:pt x="0" y="1609725"/>
                      </a:moveTo>
                      <a:cubicBezTo>
                        <a:pt x="115887" y="1348581"/>
                        <a:pt x="231775" y="1087437"/>
                        <a:pt x="342900" y="819150"/>
                      </a:cubicBezTo>
                      <a:cubicBezTo>
                        <a:pt x="454025" y="550863"/>
                        <a:pt x="560387" y="275431"/>
                        <a:pt x="666750" y="0"/>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9" name="Freeform 468"/>
                <p:cNvSpPr/>
                <p:nvPr/>
              </p:nvSpPr>
              <p:spPr>
                <a:xfrm>
                  <a:off x="3867150" y="2019300"/>
                  <a:ext cx="952500" cy="2097405"/>
                </a:xfrm>
                <a:custGeom>
                  <a:avLst/>
                  <a:gdLst>
                    <a:gd name="connsiteX0" fmla="*/ 0 w 952500"/>
                    <a:gd name="connsiteY0" fmla="*/ 2028825 h 2028825"/>
                    <a:gd name="connsiteX1" fmla="*/ 561975 w 952500"/>
                    <a:gd name="connsiteY1" fmla="*/ 1304925 h 2028825"/>
                    <a:gd name="connsiteX2" fmla="*/ 952500 w 952500"/>
                    <a:gd name="connsiteY2" fmla="*/ 0 h 2028825"/>
                    <a:gd name="connsiteX0" fmla="*/ 0 w 952500"/>
                    <a:gd name="connsiteY0" fmla="*/ 2028825 h 2028825"/>
                    <a:gd name="connsiteX1" fmla="*/ 523875 w 952500"/>
                    <a:gd name="connsiteY1" fmla="*/ 1257300 h 2028825"/>
                    <a:gd name="connsiteX2" fmla="*/ 952500 w 952500"/>
                    <a:gd name="connsiteY2" fmla="*/ 0 h 2028825"/>
                    <a:gd name="connsiteX0" fmla="*/ 0 w 960120"/>
                    <a:gd name="connsiteY0" fmla="*/ 2165985 h 2165985"/>
                    <a:gd name="connsiteX1" fmla="*/ 531495 w 960120"/>
                    <a:gd name="connsiteY1" fmla="*/ 1257300 h 2165985"/>
                    <a:gd name="connsiteX2" fmla="*/ 960120 w 960120"/>
                    <a:gd name="connsiteY2" fmla="*/ 0 h 2165985"/>
                    <a:gd name="connsiteX0" fmla="*/ 0 w 952500"/>
                    <a:gd name="connsiteY0" fmla="*/ 2097405 h 2097405"/>
                    <a:gd name="connsiteX1" fmla="*/ 523875 w 952500"/>
                    <a:gd name="connsiteY1" fmla="*/ 1257300 h 2097405"/>
                    <a:gd name="connsiteX2" fmla="*/ 952500 w 952500"/>
                    <a:gd name="connsiteY2" fmla="*/ 0 h 2097405"/>
                  </a:gdLst>
                  <a:ahLst/>
                  <a:cxnLst>
                    <a:cxn ang="0">
                      <a:pos x="connsiteX0" y="connsiteY0"/>
                    </a:cxn>
                    <a:cxn ang="0">
                      <a:pos x="connsiteX1" y="connsiteY1"/>
                    </a:cxn>
                    <a:cxn ang="0">
                      <a:pos x="connsiteX2" y="connsiteY2"/>
                    </a:cxn>
                  </a:cxnLst>
                  <a:rect l="l" t="t" r="r" b="b"/>
                  <a:pathLst>
                    <a:path w="952500" h="2097405">
                      <a:moveTo>
                        <a:pt x="0" y="2097405"/>
                      </a:moveTo>
                      <a:cubicBezTo>
                        <a:pt x="201612" y="1904523"/>
                        <a:pt x="365125" y="1606867"/>
                        <a:pt x="523875" y="1257300"/>
                      </a:cubicBezTo>
                      <a:cubicBezTo>
                        <a:pt x="682625" y="907733"/>
                        <a:pt x="836612" y="483394"/>
                        <a:pt x="952500" y="0"/>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0" name="Freeform 469"/>
                <p:cNvSpPr/>
                <p:nvPr/>
              </p:nvSpPr>
              <p:spPr>
                <a:xfrm>
                  <a:off x="4057650" y="2286000"/>
                  <a:ext cx="1314450" cy="2486025"/>
                </a:xfrm>
                <a:custGeom>
                  <a:avLst/>
                  <a:gdLst>
                    <a:gd name="connsiteX0" fmla="*/ 0 w 1314450"/>
                    <a:gd name="connsiteY0" fmla="*/ 2486025 h 2486025"/>
                    <a:gd name="connsiteX1" fmla="*/ 447675 w 1314450"/>
                    <a:gd name="connsiteY1" fmla="*/ 1885950 h 2486025"/>
                    <a:gd name="connsiteX2" fmla="*/ 1162050 w 1314450"/>
                    <a:gd name="connsiteY2" fmla="*/ 381000 h 2486025"/>
                    <a:gd name="connsiteX3" fmla="*/ 1314450 w 1314450"/>
                    <a:gd name="connsiteY3" fmla="*/ 0 h 2486025"/>
                  </a:gdLst>
                  <a:ahLst/>
                  <a:cxnLst>
                    <a:cxn ang="0">
                      <a:pos x="connsiteX0" y="connsiteY0"/>
                    </a:cxn>
                    <a:cxn ang="0">
                      <a:pos x="connsiteX1" y="connsiteY1"/>
                    </a:cxn>
                    <a:cxn ang="0">
                      <a:pos x="connsiteX2" y="connsiteY2"/>
                    </a:cxn>
                    <a:cxn ang="0">
                      <a:pos x="connsiteX3" y="connsiteY3"/>
                    </a:cxn>
                  </a:cxnLst>
                  <a:rect l="l" t="t" r="r" b="b"/>
                  <a:pathLst>
                    <a:path w="1314450" h="2486025">
                      <a:moveTo>
                        <a:pt x="0" y="2486025"/>
                      </a:moveTo>
                      <a:cubicBezTo>
                        <a:pt x="127000" y="2361406"/>
                        <a:pt x="254000" y="2236787"/>
                        <a:pt x="447675" y="1885950"/>
                      </a:cubicBezTo>
                      <a:cubicBezTo>
                        <a:pt x="641350" y="1535113"/>
                        <a:pt x="1017588" y="695325"/>
                        <a:pt x="1162050" y="381000"/>
                      </a:cubicBezTo>
                      <a:cubicBezTo>
                        <a:pt x="1306512" y="66675"/>
                        <a:pt x="1310481" y="33337"/>
                        <a:pt x="1314450" y="0"/>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1" name="Freeform 470"/>
                <p:cNvSpPr/>
                <p:nvPr/>
              </p:nvSpPr>
              <p:spPr>
                <a:xfrm>
                  <a:off x="4438650" y="2524125"/>
                  <a:ext cx="1381125" cy="2543175"/>
                </a:xfrm>
                <a:custGeom>
                  <a:avLst/>
                  <a:gdLst>
                    <a:gd name="connsiteX0" fmla="*/ 0 w 1381125"/>
                    <a:gd name="connsiteY0" fmla="*/ 2543175 h 2543175"/>
                    <a:gd name="connsiteX1" fmla="*/ 819150 w 1381125"/>
                    <a:gd name="connsiteY1" fmla="*/ 1285875 h 2543175"/>
                    <a:gd name="connsiteX2" fmla="*/ 1381125 w 1381125"/>
                    <a:gd name="connsiteY2" fmla="*/ 0 h 2543175"/>
                  </a:gdLst>
                  <a:ahLst/>
                  <a:cxnLst>
                    <a:cxn ang="0">
                      <a:pos x="connsiteX0" y="connsiteY0"/>
                    </a:cxn>
                    <a:cxn ang="0">
                      <a:pos x="connsiteX1" y="connsiteY1"/>
                    </a:cxn>
                    <a:cxn ang="0">
                      <a:pos x="connsiteX2" y="connsiteY2"/>
                    </a:cxn>
                  </a:cxnLst>
                  <a:rect l="l" t="t" r="r" b="b"/>
                  <a:pathLst>
                    <a:path w="1381125" h="2543175">
                      <a:moveTo>
                        <a:pt x="0" y="2543175"/>
                      </a:moveTo>
                      <a:cubicBezTo>
                        <a:pt x="294481" y="2126456"/>
                        <a:pt x="588963" y="1709737"/>
                        <a:pt x="819150" y="1285875"/>
                      </a:cubicBezTo>
                      <a:cubicBezTo>
                        <a:pt x="1049337" y="862013"/>
                        <a:pt x="1215231" y="431006"/>
                        <a:pt x="1381125" y="0"/>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2" name="Freeform 471"/>
                <p:cNvSpPr/>
                <p:nvPr/>
              </p:nvSpPr>
              <p:spPr>
                <a:xfrm>
                  <a:off x="4838700" y="2771775"/>
                  <a:ext cx="1343025" cy="2495550"/>
                </a:xfrm>
                <a:custGeom>
                  <a:avLst/>
                  <a:gdLst>
                    <a:gd name="connsiteX0" fmla="*/ 0 w 1343025"/>
                    <a:gd name="connsiteY0" fmla="*/ 2495550 h 2495550"/>
                    <a:gd name="connsiteX1" fmla="*/ 704850 w 1343025"/>
                    <a:gd name="connsiteY1" fmla="*/ 1514475 h 2495550"/>
                    <a:gd name="connsiteX2" fmla="*/ 1343025 w 1343025"/>
                    <a:gd name="connsiteY2" fmla="*/ 0 h 2495550"/>
                  </a:gdLst>
                  <a:ahLst/>
                  <a:cxnLst>
                    <a:cxn ang="0">
                      <a:pos x="connsiteX0" y="connsiteY0"/>
                    </a:cxn>
                    <a:cxn ang="0">
                      <a:pos x="connsiteX1" y="connsiteY1"/>
                    </a:cxn>
                    <a:cxn ang="0">
                      <a:pos x="connsiteX2" y="connsiteY2"/>
                    </a:cxn>
                  </a:cxnLst>
                  <a:rect l="l" t="t" r="r" b="b"/>
                  <a:pathLst>
                    <a:path w="1343025" h="2495550">
                      <a:moveTo>
                        <a:pt x="0" y="2495550"/>
                      </a:moveTo>
                      <a:cubicBezTo>
                        <a:pt x="240506" y="2212975"/>
                        <a:pt x="481013" y="1930400"/>
                        <a:pt x="704850" y="1514475"/>
                      </a:cubicBezTo>
                      <a:cubicBezTo>
                        <a:pt x="928687" y="1098550"/>
                        <a:pt x="1135856" y="549275"/>
                        <a:pt x="1343025" y="0"/>
                      </a:cubicBezTo>
                    </a:path>
                  </a:pathLst>
                </a:custGeom>
                <a:noFill/>
                <a:ln>
                  <a:solidFill>
                    <a:schemeClr val="bg1">
                      <a:alpha val="8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346" name="Group 1"/>
            <p:cNvGrpSpPr>
              <a:grpSpLocks noChangeAspect="1"/>
            </p:cNvGrpSpPr>
            <p:nvPr/>
          </p:nvGrpSpPr>
          <p:grpSpPr>
            <a:xfrm>
              <a:off x="2550443" y="1268760"/>
              <a:ext cx="3726507" cy="3871639"/>
              <a:chOff x="2550443" y="1268760"/>
              <a:chExt cx="3726507" cy="3871639"/>
            </a:xfrm>
          </p:grpSpPr>
          <p:sp>
            <p:nvSpPr>
              <p:cNvPr id="418" name="Oval 417"/>
              <p:cNvSpPr>
                <a:spLocks noChangeAspect="1"/>
              </p:cNvSpPr>
              <p:nvPr/>
            </p:nvSpPr>
            <p:spPr>
              <a:xfrm>
                <a:off x="2609850" y="159270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9" name="Oval 418"/>
              <p:cNvSpPr>
                <a:spLocks noChangeAspect="1"/>
              </p:cNvSpPr>
              <p:nvPr/>
            </p:nvSpPr>
            <p:spPr>
              <a:xfrm>
                <a:off x="2550443" y="209476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0" name="Oval 419"/>
              <p:cNvSpPr>
                <a:spLocks noChangeAspect="1"/>
              </p:cNvSpPr>
              <p:nvPr/>
            </p:nvSpPr>
            <p:spPr>
              <a:xfrm>
                <a:off x="2887249" y="126876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1" name="Oval 420"/>
              <p:cNvSpPr>
                <a:spLocks noChangeAspect="1"/>
              </p:cNvSpPr>
              <p:nvPr/>
            </p:nvSpPr>
            <p:spPr>
              <a:xfrm>
                <a:off x="2565301" y="25595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2" name="Oval 421"/>
              <p:cNvSpPr>
                <a:spLocks noChangeAspect="1"/>
              </p:cNvSpPr>
              <p:nvPr/>
            </p:nvSpPr>
            <p:spPr>
              <a:xfrm>
                <a:off x="3262726" y="141922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3" name="Oval 422"/>
              <p:cNvSpPr>
                <a:spLocks noChangeAspect="1"/>
              </p:cNvSpPr>
              <p:nvPr/>
            </p:nvSpPr>
            <p:spPr>
              <a:xfrm>
                <a:off x="3050307" y="18353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4" name="Oval 423"/>
              <p:cNvSpPr>
                <a:spLocks noChangeAspect="1"/>
              </p:cNvSpPr>
              <p:nvPr/>
            </p:nvSpPr>
            <p:spPr>
              <a:xfrm>
                <a:off x="2915816" y="228640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5" name="Oval 424"/>
              <p:cNvSpPr>
                <a:spLocks noChangeAspect="1"/>
              </p:cNvSpPr>
              <p:nvPr/>
            </p:nvSpPr>
            <p:spPr>
              <a:xfrm>
                <a:off x="2857525" y="272264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6" name="Oval 425"/>
              <p:cNvSpPr>
                <a:spLocks noChangeAspect="1"/>
              </p:cNvSpPr>
              <p:nvPr/>
            </p:nvSpPr>
            <p:spPr>
              <a:xfrm>
                <a:off x="3688862" y="159067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7" name="Oval 426"/>
              <p:cNvSpPr>
                <a:spLocks noChangeAspect="1"/>
              </p:cNvSpPr>
              <p:nvPr/>
            </p:nvSpPr>
            <p:spPr>
              <a:xfrm>
                <a:off x="3466918" y="204485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8" name="Oval 427"/>
              <p:cNvSpPr>
                <a:spLocks noChangeAspect="1"/>
              </p:cNvSpPr>
              <p:nvPr/>
            </p:nvSpPr>
            <p:spPr>
              <a:xfrm>
                <a:off x="3341952" y="245785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9" name="Oval 428"/>
              <p:cNvSpPr>
                <a:spLocks noChangeAspect="1"/>
              </p:cNvSpPr>
              <p:nvPr/>
            </p:nvSpPr>
            <p:spPr>
              <a:xfrm>
                <a:off x="3283661" y="28940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0" name="Oval 429"/>
              <p:cNvSpPr>
                <a:spLocks noChangeAspect="1"/>
              </p:cNvSpPr>
              <p:nvPr/>
            </p:nvSpPr>
            <p:spPr>
              <a:xfrm>
                <a:off x="4087002" y="185127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1" name="Oval 430"/>
              <p:cNvSpPr>
                <a:spLocks noChangeAspect="1"/>
              </p:cNvSpPr>
              <p:nvPr/>
            </p:nvSpPr>
            <p:spPr>
              <a:xfrm>
                <a:off x="3912683" y="227688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2" name="Oval 431"/>
              <p:cNvSpPr>
                <a:spLocks noChangeAspect="1"/>
              </p:cNvSpPr>
              <p:nvPr/>
            </p:nvSpPr>
            <p:spPr>
              <a:xfrm>
                <a:off x="3740092" y="269940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3" name="Oval 432"/>
              <p:cNvSpPr>
                <a:spLocks noChangeAspect="1"/>
              </p:cNvSpPr>
              <p:nvPr/>
            </p:nvSpPr>
            <p:spPr>
              <a:xfrm>
                <a:off x="3630563" y="308801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4" name="Oval 433"/>
              <p:cNvSpPr>
                <a:spLocks noChangeAspect="1"/>
              </p:cNvSpPr>
              <p:nvPr/>
            </p:nvSpPr>
            <p:spPr>
              <a:xfrm>
                <a:off x="4514858" y="208635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5" name="Oval 434"/>
              <p:cNvSpPr>
                <a:spLocks noChangeAspect="1"/>
              </p:cNvSpPr>
              <p:nvPr/>
            </p:nvSpPr>
            <p:spPr>
              <a:xfrm>
                <a:off x="4340539" y="251196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6" name="Oval 435"/>
              <p:cNvSpPr>
                <a:spLocks noChangeAspect="1"/>
              </p:cNvSpPr>
              <p:nvPr/>
            </p:nvSpPr>
            <p:spPr>
              <a:xfrm>
                <a:off x="4206048" y="290591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7" name="Oval 436"/>
              <p:cNvSpPr>
                <a:spLocks noChangeAspect="1"/>
              </p:cNvSpPr>
              <p:nvPr/>
            </p:nvSpPr>
            <p:spPr>
              <a:xfrm>
                <a:off x="4010794" y="334214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8" name="Oval 437"/>
              <p:cNvSpPr>
                <a:spLocks noChangeAspect="1"/>
              </p:cNvSpPr>
              <p:nvPr/>
            </p:nvSpPr>
            <p:spPr>
              <a:xfrm>
                <a:off x="3890020" y="370218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9" name="Oval 438"/>
              <p:cNvSpPr>
                <a:spLocks noChangeAspect="1"/>
              </p:cNvSpPr>
              <p:nvPr/>
            </p:nvSpPr>
            <p:spPr>
              <a:xfrm>
                <a:off x="5018914" y="234354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0" name="Oval 439"/>
              <p:cNvSpPr>
                <a:spLocks noChangeAspect="1"/>
              </p:cNvSpPr>
              <p:nvPr/>
            </p:nvSpPr>
            <p:spPr>
              <a:xfrm>
                <a:off x="4816020" y="276915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1" name="Oval 440"/>
              <p:cNvSpPr>
                <a:spLocks noChangeAspect="1"/>
              </p:cNvSpPr>
              <p:nvPr/>
            </p:nvSpPr>
            <p:spPr>
              <a:xfrm>
                <a:off x="4700579" y="318215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2" name="Oval 441"/>
              <p:cNvSpPr>
                <a:spLocks noChangeAspect="1"/>
              </p:cNvSpPr>
              <p:nvPr/>
            </p:nvSpPr>
            <p:spPr>
              <a:xfrm>
                <a:off x="4514850" y="359933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3" name="Oval 442"/>
              <p:cNvSpPr>
                <a:spLocks noChangeAspect="1"/>
              </p:cNvSpPr>
              <p:nvPr/>
            </p:nvSpPr>
            <p:spPr>
              <a:xfrm>
                <a:off x="4245868" y="39974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4" name="Oval 443"/>
              <p:cNvSpPr>
                <a:spLocks noChangeAspect="1"/>
              </p:cNvSpPr>
              <p:nvPr/>
            </p:nvSpPr>
            <p:spPr>
              <a:xfrm>
                <a:off x="5508684" y="254886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5" name="Oval 444"/>
              <p:cNvSpPr>
                <a:spLocks noChangeAspect="1"/>
              </p:cNvSpPr>
              <p:nvPr/>
            </p:nvSpPr>
            <p:spPr>
              <a:xfrm>
                <a:off x="5318763" y="302308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6" name="Oval 445"/>
              <p:cNvSpPr>
                <a:spLocks noChangeAspect="1"/>
              </p:cNvSpPr>
              <p:nvPr/>
            </p:nvSpPr>
            <p:spPr>
              <a:xfrm>
                <a:off x="5099860" y="344806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7" name="Oval 446"/>
              <p:cNvSpPr>
                <a:spLocks noChangeAspect="1"/>
              </p:cNvSpPr>
              <p:nvPr/>
            </p:nvSpPr>
            <p:spPr>
              <a:xfrm>
                <a:off x="4907657" y="384619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8" name="Oval 447"/>
              <p:cNvSpPr>
                <a:spLocks noChangeAspect="1"/>
              </p:cNvSpPr>
              <p:nvPr/>
            </p:nvSpPr>
            <p:spPr>
              <a:xfrm>
                <a:off x="4663058" y="426872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9" name="Oval 448"/>
              <p:cNvSpPr>
                <a:spLocks noChangeAspect="1"/>
              </p:cNvSpPr>
              <p:nvPr/>
            </p:nvSpPr>
            <p:spPr>
              <a:xfrm>
                <a:off x="5896727" y="281901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0" name="Oval 449"/>
              <p:cNvSpPr>
                <a:spLocks noChangeAspect="1"/>
              </p:cNvSpPr>
              <p:nvPr/>
            </p:nvSpPr>
            <p:spPr>
              <a:xfrm>
                <a:off x="5722408" y="324461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1" name="Oval 450"/>
              <p:cNvSpPr>
                <a:spLocks noChangeAspect="1"/>
              </p:cNvSpPr>
              <p:nvPr/>
            </p:nvSpPr>
            <p:spPr>
              <a:xfrm>
                <a:off x="5510212" y="370314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2" name="Oval 451"/>
              <p:cNvSpPr>
                <a:spLocks noChangeAspect="1"/>
              </p:cNvSpPr>
              <p:nvPr/>
            </p:nvSpPr>
            <p:spPr>
              <a:xfrm>
                <a:off x="5320655" y="411289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3" name="Oval 452"/>
              <p:cNvSpPr>
                <a:spLocks noChangeAspect="1"/>
              </p:cNvSpPr>
              <p:nvPr/>
            </p:nvSpPr>
            <p:spPr>
              <a:xfrm>
                <a:off x="5076056" y="449960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4" name="Oval 453"/>
              <p:cNvSpPr>
                <a:spLocks noChangeAspect="1"/>
              </p:cNvSpPr>
              <p:nvPr/>
            </p:nvSpPr>
            <p:spPr>
              <a:xfrm>
                <a:off x="6204950" y="305636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5" name="Oval 454"/>
              <p:cNvSpPr>
                <a:spLocks noChangeAspect="1"/>
              </p:cNvSpPr>
              <p:nvPr/>
            </p:nvSpPr>
            <p:spPr>
              <a:xfrm>
                <a:off x="6087781" y="3481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6" name="Oval 455"/>
              <p:cNvSpPr>
                <a:spLocks noChangeAspect="1"/>
              </p:cNvSpPr>
              <p:nvPr/>
            </p:nvSpPr>
            <p:spPr>
              <a:xfrm>
                <a:off x="5896140" y="393307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7" name="Oval 456"/>
              <p:cNvSpPr>
                <a:spLocks noChangeAspect="1"/>
              </p:cNvSpPr>
              <p:nvPr/>
            </p:nvSpPr>
            <p:spPr>
              <a:xfrm>
                <a:off x="5719936" y="433120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8" name="Oval 457"/>
              <p:cNvSpPr>
                <a:spLocks noChangeAspect="1"/>
              </p:cNvSpPr>
              <p:nvPr/>
            </p:nvSpPr>
            <p:spPr>
              <a:xfrm>
                <a:off x="5513437" y="471981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9" name="Oval 458"/>
              <p:cNvSpPr>
                <a:spLocks noChangeAspect="1"/>
              </p:cNvSpPr>
              <p:nvPr/>
            </p:nvSpPr>
            <p:spPr>
              <a:xfrm>
                <a:off x="4038600" y="443233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0" name="Oval 459"/>
              <p:cNvSpPr>
                <a:spLocks noChangeAspect="1"/>
              </p:cNvSpPr>
              <p:nvPr/>
            </p:nvSpPr>
            <p:spPr>
              <a:xfrm>
                <a:off x="4371975" y="469792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1" name="Oval 460"/>
              <p:cNvSpPr>
                <a:spLocks noChangeAspect="1"/>
              </p:cNvSpPr>
              <p:nvPr/>
            </p:nvSpPr>
            <p:spPr>
              <a:xfrm>
                <a:off x="4782691" y="491485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2" name="Oval 461"/>
              <p:cNvSpPr>
                <a:spLocks noChangeAspect="1"/>
              </p:cNvSpPr>
              <p:nvPr/>
            </p:nvSpPr>
            <p:spPr>
              <a:xfrm>
                <a:off x="5229597" y="506839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347" name="Straight Connector 346"/>
            <p:cNvCxnSpPr>
              <a:cxnSpLocks/>
              <a:endCxn id="348" idx="1"/>
            </p:cNvCxnSpPr>
            <p:nvPr/>
          </p:nvCxnSpPr>
          <p:spPr>
            <a:xfrm>
              <a:off x="5379153" y="3073880"/>
              <a:ext cx="2372099" cy="251670"/>
            </a:xfrm>
            <a:prstGeom prst="line">
              <a:avLst/>
            </a:prstGeom>
            <a:ln w="952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348" name="TextBox 347"/>
            <p:cNvSpPr txBox="1">
              <a:spLocks noChangeAspect="1"/>
            </p:cNvSpPr>
            <p:nvPr/>
          </p:nvSpPr>
          <p:spPr>
            <a:xfrm>
              <a:off x="7751253" y="3051661"/>
              <a:ext cx="3229473" cy="547778"/>
            </a:xfrm>
            <a:prstGeom prst="rect">
              <a:avLst/>
            </a:prstGeom>
            <a:noFill/>
          </p:spPr>
          <p:txBody>
            <a:bodyPr wrap="square" rtlCol="0">
              <a:spAutoFit/>
            </a:bodyPr>
            <a:lstStyle/>
            <a:p>
              <a:pPr>
                <a:lnSpc>
                  <a:spcPts val="2000"/>
                </a:lnSpc>
              </a:pPr>
              <a:r>
                <a:rPr lang="es-ES" dirty="0">
                  <a:latin typeface="Times New Roman" pitchFamily="18" charset="0"/>
                  <a:cs typeface="Times New Roman" pitchFamily="18" charset="0"/>
                </a:rPr>
                <a:t>material </a:t>
              </a:r>
              <a:r>
                <a:rPr lang="es-ES" dirty="0" err="1">
                  <a:latin typeface="Times New Roman" pitchFamily="18" charset="0"/>
                  <a:cs typeface="Times New Roman" pitchFamily="18" charset="0"/>
                </a:rPr>
                <a:t>point</a:t>
              </a:r>
              <a:r>
                <a:rPr lang="es-ES" dirty="0">
                  <a:latin typeface="Times New Roman" pitchFamily="18" charset="0"/>
                  <a:cs typeface="Times New Roman" pitchFamily="18" charset="0"/>
                </a:rPr>
                <a:t> (</a:t>
              </a:r>
              <a:r>
                <a:rPr lang="es-ES" i="1" dirty="0">
                  <a:latin typeface="Times New Roman" pitchFamily="18" charset="0"/>
                  <a:cs typeface="Times New Roman" pitchFamily="18" charset="0"/>
                </a:rPr>
                <a:t>p</a:t>
              </a:r>
              <a:r>
                <a:rPr lang="es-ES" dirty="0">
                  <a:latin typeface="Times New Roman" pitchFamily="18" charset="0"/>
                  <a:cs typeface="Times New Roman" pitchFamily="18" charset="0"/>
                </a:rPr>
                <a:t>)</a:t>
              </a:r>
            </a:p>
          </p:txBody>
        </p:sp>
        <p:sp>
          <p:nvSpPr>
            <p:cNvPr id="349" name="TextBox 348"/>
            <p:cNvSpPr txBox="1">
              <a:spLocks noChangeAspect="1"/>
            </p:cNvSpPr>
            <p:nvPr/>
          </p:nvSpPr>
          <p:spPr>
            <a:xfrm>
              <a:off x="8226570" y="3728931"/>
              <a:ext cx="3745708" cy="533586"/>
            </a:xfrm>
            <a:prstGeom prst="rect">
              <a:avLst/>
            </a:prstGeom>
            <a:noFill/>
          </p:spPr>
          <p:txBody>
            <a:bodyPr wrap="square" rtlCol="0">
              <a:spAutoFit/>
            </a:bodyPr>
            <a:lstStyle/>
            <a:p>
              <a:pPr>
                <a:lnSpc>
                  <a:spcPts val="2000"/>
                </a:lnSpc>
              </a:pPr>
              <a:r>
                <a:rPr lang="es-ES" dirty="0">
                  <a:latin typeface="Times New Roman" pitchFamily="18" charset="0"/>
                  <a:cs typeface="Times New Roman" pitchFamily="18" charset="0"/>
                </a:rPr>
                <a:t>computational mesh</a:t>
              </a:r>
            </a:p>
          </p:txBody>
        </p:sp>
        <p:cxnSp>
          <p:nvCxnSpPr>
            <p:cNvPr id="350" name="Straight Connector 349"/>
            <p:cNvCxnSpPr>
              <a:cxnSpLocks noChangeAspect="1"/>
            </p:cNvCxnSpPr>
            <p:nvPr/>
          </p:nvCxnSpPr>
          <p:spPr>
            <a:xfrm flipH="1" flipV="1">
              <a:off x="5206743" y="1354054"/>
              <a:ext cx="113148" cy="1435003"/>
            </a:xfrm>
            <a:prstGeom prst="line">
              <a:avLst/>
            </a:prstGeom>
            <a:ln w="952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351" name="TextBox 350"/>
            <p:cNvSpPr txBox="1">
              <a:spLocks noChangeAspect="1"/>
            </p:cNvSpPr>
            <p:nvPr/>
          </p:nvSpPr>
          <p:spPr>
            <a:xfrm>
              <a:off x="4237604" y="899031"/>
              <a:ext cx="2331758" cy="564975"/>
            </a:xfrm>
            <a:prstGeom prst="rect">
              <a:avLst/>
            </a:prstGeom>
            <a:noFill/>
          </p:spPr>
          <p:txBody>
            <a:bodyPr wrap="square" rtlCol="0">
              <a:spAutoFit/>
            </a:bodyPr>
            <a:lstStyle/>
            <a:p>
              <a:pPr algn="ctr"/>
              <a:r>
                <a:rPr lang="es-ES" dirty="0">
                  <a:latin typeface="Times New Roman" pitchFamily="18" charset="0"/>
                  <a:cs typeface="Times New Roman" pitchFamily="18" charset="0"/>
                </a:rPr>
                <a:t>subdomain</a:t>
              </a:r>
            </a:p>
          </p:txBody>
        </p:sp>
        <p:grpSp>
          <p:nvGrpSpPr>
            <p:cNvPr id="352" name="Group 188"/>
            <p:cNvGrpSpPr>
              <a:grpSpLocks noChangeAspect="1"/>
            </p:cNvGrpSpPr>
            <p:nvPr/>
          </p:nvGrpSpPr>
          <p:grpSpPr>
            <a:xfrm>
              <a:off x="1967807" y="774228"/>
              <a:ext cx="5120731" cy="5123992"/>
              <a:chOff x="1967807" y="774228"/>
              <a:chExt cx="5120731" cy="5123992"/>
            </a:xfrm>
            <a:solidFill>
              <a:schemeClr val="bg1"/>
            </a:solidFill>
          </p:grpSpPr>
          <p:sp>
            <p:nvSpPr>
              <p:cNvPr id="354" name="Rectangle 353"/>
              <p:cNvSpPr>
                <a:spLocks noChangeAspect="1"/>
              </p:cNvSpPr>
              <p:nvPr/>
            </p:nvSpPr>
            <p:spPr>
              <a:xfrm>
                <a:off x="1970188" y="787564"/>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5" name="Rectangle 354"/>
              <p:cNvSpPr>
                <a:spLocks noChangeAspect="1"/>
              </p:cNvSpPr>
              <p:nvPr/>
            </p:nvSpPr>
            <p:spPr>
              <a:xfrm>
                <a:off x="1970188" y="150918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6" name="Rectangle 355"/>
              <p:cNvSpPr>
                <a:spLocks noChangeAspect="1"/>
              </p:cNvSpPr>
              <p:nvPr/>
            </p:nvSpPr>
            <p:spPr>
              <a:xfrm>
                <a:off x="1971991" y="222391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7" name="Rectangle 356"/>
              <p:cNvSpPr>
                <a:spLocks noChangeAspect="1"/>
              </p:cNvSpPr>
              <p:nvPr/>
            </p:nvSpPr>
            <p:spPr>
              <a:xfrm>
                <a:off x="1971991" y="2943147"/>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8" name="Rectangle 357"/>
              <p:cNvSpPr>
                <a:spLocks noChangeAspect="1"/>
              </p:cNvSpPr>
              <p:nvPr/>
            </p:nvSpPr>
            <p:spPr>
              <a:xfrm>
                <a:off x="1967807" y="3668256"/>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9" name="Rectangle 358"/>
              <p:cNvSpPr>
                <a:spLocks noChangeAspect="1"/>
              </p:cNvSpPr>
              <p:nvPr/>
            </p:nvSpPr>
            <p:spPr>
              <a:xfrm>
                <a:off x="1967807" y="438987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0" name="Rectangle 359"/>
              <p:cNvSpPr>
                <a:spLocks noChangeAspect="1"/>
              </p:cNvSpPr>
              <p:nvPr/>
            </p:nvSpPr>
            <p:spPr>
              <a:xfrm>
                <a:off x="1969610" y="5104604"/>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1" name="Rectangle 360"/>
              <p:cNvSpPr>
                <a:spLocks noChangeAspect="1"/>
              </p:cNvSpPr>
              <p:nvPr/>
            </p:nvSpPr>
            <p:spPr>
              <a:xfrm>
                <a:off x="1969610" y="582622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2" name="Rectangle 361"/>
              <p:cNvSpPr>
                <a:spLocks noChangeAspect="1"/>
              </p:cNvSpPr>
              <p:nvPr/>
            </p:nvSpPr>
            <p:spPr>
              <a:xfrm>
                <a:off x="2695030" y="78375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3" name="Rectangle 362"/>
              <p:cNvSpPr>
                <a:spLocks noChangeAspect="1"/>
              </p:cNvSpPr>
              <p:nvPr/>
            </p:nvSpPr>
            <p:spPr>
              <a:xfrm>
                <a:off x="2695030" y="150536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4" name="Rectangle 363"/>
              <p:cNvSpPr>
                <a:spLocks noChangeAspect="1"/>
              </p:cNvSpPr>
              <p:nvPr/>
            </p:nvSpPr>
            <p:spPr>
              <a:xfrm>
                <a:off x="2696833" y="222010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5" name="Rectangle 364"/>
              <p:cNvSpPr>
                <a:spLocks noChangeAspect="1"/>
              </p:cNvSpPr>
              <p:nvPr/>
            </p:nvSpPr>
            <p:spPr>
              <a:xfrm>
                <a:off x="2694452" y="2941716"/>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6" name="Rectangle 365"/>
              <p:cNvSpPr>
                <a:spLocks noChangeAspect="1"/>
              </p:cNvSpPr>
              <p:nvPr/>
            </p:nvSpPr>
            <p:spPr>
              <a:xfrm>
                <a:off x="2692649" y="3664444"/>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7" name="Rectangle 366"/>
              <p:cNvSpPr>
                <a:spLocks noChangeAspect="1"/>
              </p:cNvSpPr>
              <p:nvPr/>
            </p:nvSpPr>
            <p:spPr>
              <a:xfrm>
                <a:off x="2692649" y="438606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8" name="Rectangle 367"/>
              <p:cNvSpPr>
                <a:spLocks noChangeAspect="1"/>
              </p:cNvSpPr>
              <p:nvPr/>
            </p:nvSpPr>
            <p:spPr>
              <a:xfrm>
                <a:off x="2694452" y="510079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9" name="Rectangle 368"/>
              <p:cNvSpPr>
                <a:spLocks noChangeAspect="1"/>
              </p:cNvSpPr>
              <p:nvPr/>
            </p:nvSpPr>
            <p:spPr>
              <a:xfrm>
                <a:off x="2694452" y="582240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0" name="Rectangle 369"/>
              <p:cNvSpPr>
                <a:spLocks noChangeAspect="1"/>
              </p:cNvSpPr>
              <p:nvPr/>
            </p:nvSpPr>
            <p:spPr>
              <a:xfrm>
                <a:off x="3413315" y="78280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1" name="Rectangle 370"/>
              <p:cNvSpPr>
                <a:spLocks noChangeAspect="1"/>
              </p:cNvSpPr>
              <p:nvPr/>
            </p:nvSpPr>
            <p:spPr>
              <a:xfrm>
                <a:off x="3413315" y="150441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2" name="Rectangle 371"/>
              <p:cNvSpPr>
                <a:spLocks noChangeAspect="1"/>
              </p:cNvSpPr>
              <p:nvPr/>
            </p:nvSpPr>
            <p:spPr>
              <a:xfrm>
                <a:off x="3415118" y="221915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3" name="Rectangle 372"/>
              <p:cNvSpPr>
                <a:spLocks noChangeAspect="1"/>
              </p:cNvSpPr>
              <p:nvPr/>
            </p:nvSpPr>
            <p:spPr>
              <a:xfrm>
                <a:off x="3415118" y="2938385"/>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4" name="Rectangle 373"/>
              <p:cNvSpPr>
                <a:spLocks noChangeAspect="1"/>
              </p:cNvSpPr>
              <p:nvPr/>
            </p:nvSpPr>
            <p:spPr>
              <a:xfrm>
                <a:off x="3410934" y="3663494"/>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5" name="Rectangle 374"/>
              <p:cNvSpPr>
                <a:spLocks noChangeAspect="1"/>
              </p:cNvSpPr>
              <p:nvPr/>
            </p:nvSpPr>
            <p:spPr>
              <a:xfrm>
                <a:off x="3410934" y="438511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6" name="Rectangle 375"/>
              <p:cNvSpPr>
                <a:spLocks noChangeAspect="1"/>
              </p:cNvSpPr>
              <p:nvPr/>
            </p:nvSpPr>
            <p:spPr>
              <a:xfrm>
                <a:off x="3412737" y="509984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7" name="Rectangle 376"/>
              <p:cNvSpPr>
                <a:spLocks noChangeAspect="1"/>
              </p:cNvSpPr>
              <p:nvPr/>
            </p:nvSpPr>
            <p:spPr>
              <a:xfrm>
                <a:off x="3412737" y="582145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8" name="Rectangle 377"/>
              <p:cNvSpPr>
                <a:spLocks noChangeAspect="1"/>
              </p:cNvSpPr>
              <p:nvPr/>
            </p:nvSpPr>
            <p:spPr>
              <a:xfrm>
                <a:off x="4138157" y="77899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9" name="Rectangle 378"/>
              <p:cNvSpPr>
                <a:spLocks noChangeAspect="1"/>
              </p:cNvSpPr>
              <p:nvPr/>
            </p:nvSpPr>
            <p:spPr>
              <a:xfrm>
                <a:off x="4138157" y="1500606"/>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0" name="Rectangle 379"/>
              <p:cNvSpPr>
                <a:spLocks noChangeAspect="1"/>
              </p:cNvSpPr>
              <p:nvPr/>
            </p:nvSpPr>
            <p:spPr>
              <a:xfrm>
                <a:off x="4139960" y="221533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1" name="Rectangle 380"/>
              <p:cNvSpPr>
                <a:spLocks noChangeAspect="1"/>
              </p:cNvSpPr>
              <p:nvPr/>
            </p:nvSpPr>
            <p:spPr>
              <a:xfrm>
                <a:off x="4137579" y="2936954"/>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2" name="Rectangle 381"/>
              <p:cNvSpPr>
                <a:spLocks noChangeAspect="1"/>
              </p:cNvSpPr>
              <p:nvPr/>
            </p:nvSpPr>
            <p:spPr>
              <a:xfrm>
                <a:off x="4135776" y="365968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3" name="Rectangle 382"/>
              <p:cNvSpPr>
                <a:spLocks noChangeAspect="1"/>
              </p:cNvSpPr>
              <p:nvPr/>
            </p:nvSpPr>
            <p:spPr>
              <a:xfrm>
                <a:off x="4135776" y="438129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4" name="Rectangle 383"/>
              <p:cNvSpPr>
                <a:spLocks noChangeAspect="1"/>
              </p:cNvSpPr>
              <p:nvPr/>
            </p:nvSpPr>
            <p:spPr>
              <a:xfrm>
                <a:off x="4137579" y="509603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5" name="Rectangle 384"/>
              <p:cNvSpPr>
                <a:spLocks noChangeAspect="1"/>
              </p:cNvSpPr>
              <p:nvPr/>
            </p:nvSpPr>
            <p:spPr>
              <a:xfrm>
                <a:off x="4137579" y="5817646"/>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6" name="Rectangle 385"/>
              <p:cNvSpPr>
                <a:spLocks noChangeAspect="1"/>
              </p:cNvSpPr>
              <p:nvPr/>
            </p:nvSpPr>
            <p:spPr>
              <a:xfrm>
                <a:off x="4846766" y="78280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7" name="Rectangle 386"/>
              <p:cNvSpPr>
                <a:spLocks noChangeAspect="1"/>
              </p:cNvSpPr>
              <p:nvPr/>
            </p:nvSpPr>
            <p:spPr>
              <a:xfrm>
                <a:off x="4846766" y="150441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8" name="Rectangle 387"/>
              <p:cNvSpPr>
                <a:spLocks noChangeAspect="1"/>
              </p:cNvSpPr>
              <p:nvPr/>
            </p:nvSpPr>
            <p:spPr>
              <a:xfrm>
                <a:off x="4848569" y="221915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9" name="Rectangle 388"/>
              <p:cNvSpPr>
                <a:spLocks noChangeAspect="1"/>
              </p:cNvSpPr>
              <p:nvPr/>
            </p:nvSpPr>
            <p:spPr>
              <a:xfrm>
                <a:off x="4848569" y="2938385"/>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0" name="Rectangle 389"/>
              <p:cNvSpPr>
                <a:spLocks noChangeAspect="1"/>
              </p:cNvSpPr>
              <p:nvPr/>
            </p:nvSpPr>
            <p:spPr>
              <a:xfrm>
                <a:off x="4844385" y="3663494"/>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1" name="Rectangle 390"/>
              <p:cNvSpPr>
                <a:spLocks noChangeAspect="1"/>
              </p:cNvSpPr>
              <p:nvPr/>
            </p:nvSpPr>
            <p:spPr>
              <a:xfrm>
                <a:off x="4844385" y="438511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2" name="Rectangle 391"/>
              <p:cNvSpPr>
                <a:spLocks noChangeAspect="1"/>
              </p:cNvSpPr>
              <p:nvPr/>
            </p:nvSpPr>
            <p:spPr>
              <a:xfrm>
                <a:off x="4846188" y="509984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3" name="Rectangle 392"/>
              <p:cNvSpPr>
                <a:spLocks noChangeAspect="1"/>
              </p:cNvSpPr>
              <p:nvPr/>
            </p:nvSpPr>
            <p:spPr>
              <a:xfrm>
                <a:off x="4846188" y="582145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4" name="Rectangle 393"/>
              <p:cNvSpPr>
                <a:spLocks noChangeAspect="1"/>
              </p:cNvSpPr>
              <p:nvPr/>
            </p:nvSpPr>
            <p:spPr>
              <a:xfrm>
                <a:off x="5571608" y="77899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5" name="Rectangle 394"/>
              <p:cNvSpPr>
                <a:spLocks noChangeAspect="1"/>
              </p:cNvSpPr>
              <p:nvPr/>
            </p:nvSpPr>
            <p:spPr>
              <a:xfrm>
                <a:off x="5571608" y="1500606"/>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6" name="Rectangle 395"/>
              <p:cNvSpPr>
                <a:spLocks noChangeAspect="1"/>
              </p:cNvSpPr>
              <p:nvPr/>
            </p:nvSpPr>
            <p:spPr>
              <a:xfrm>
                <a:off x="5573411" y="221533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7" name="Rectangle 396"/>
              <p:cNvSpPr>
                <a:spLocks noChangeAspect="1"/>
              </p:cNvSpPr>
              <p:nvPr/>
            </p:nvSpPr>
            <p:spPr>
              <a:xfrm>
                <a:off x="5571030" y="2936954"/>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8" name="Rectangle 397"/>
              <p:cNvSpPr>
                <a:spLocks noChangeAspect="1"/>
              </p:cNvSpPr>
              <p:nvPr/>
            </p:nvSpPr>
            <p:spPr>
              <a:xfrm>
                <a:off x="5569227" y="365968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9" name="Rectangle 398"/>
              <p:cNvSpPr>
                <a:spLocks noChangeAspect="1"/>
              </p:cNvSpPr>
              <p:nvPr/>
            </p:nvSpPr>
            <p:spPr>
              <a:xfrm>
                <a:off x="5569227" y="438129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0" name="Rectangle 399"/>
              <p:cNvSpPr>
                <a:spLocks noChangeAspect="1"/>
              </p:cNvSpPr>
              <p:nvPr/>
            </p:nvSpPr>
            <p:spPr>
              <a:xfrm>
                <a:off x="5571030" y="509603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1" name="Rectangle 400"/>
              <p:cNvSpPr>
                <a:spLocks noChangeAspect="1"/>
              </p:cNvSpPr>
              <p:nvPr/>
            </p:nvSpPr>
            <p:spPr>
              <a:xfrm>
                <a:off x="5571030" y="5817646"/>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2" name="Rectangle 401"/>
              <p:cNvSpPr>
                <a:spLocks noChangeAspect="1"/>
              </p:cNvSpPr>
              <p:nvPr/>
            </p:nvSpPr>
            <p:spPr>
              <a:xfrm>
                <a:off x="6289893" y="77804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3" name="Rectangle 402"/>
              <p:cNvSpPr>
                <a:spLocks noChangeAspect="1"/>
              </p:cNvSpPr>
              <p:nvPr/>
            </p:nvSpPr>
            <p:spPr>
              <a:xfrm>
                <a:off x="6289893" y="1499656"/>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4" name="Rectangle 403"/>
              <p:cNvSpPr>
                <a:spLocks noChangeAspect="1"/>
              </p:cNvSpPr>
              <p:nvPr/>
            </p:nvSpPr>
            <p:spPr>
              <a:xfrm>
                <a:off x="6291696" y="221438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5" name="Rectangle 404"/>
              <p:cNvSpPr>
                <a:spLocks noChangeAspect="1"/>
              </p:cNvSpPr>
              <p:nvPr/>
            </p:nvSpPr>
            <p:spPr>
              <a:xfrm>
                <a:off x="6291696" y="2933623"/>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6" name="Rectangle 405"/>
              <p:cNvSpPr>
                <a:spLocks noChangeAspect="1"/>
              </p:cNvSpPr>
              <p:nvPr/>
            </p:nvSpPr>
            <p:spPr>
              <a:xfrm>
                <a:off x="6287512" y="365873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7" name="Rectangle 406"/>
              <p:cNvSpPr>
                <a:spLocks noChangeAspect="1"/>
              </p:cNvSpPr>
              <p:nvPr/>
            </p:nvSpPr>
            <p:spPr>
              <a:xfrm>
                <a:off x="6287512" y="438034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8" name="Rectangle 407"/>
              <p:cNvSpPr>
                <a:spLocks noChangeAspect="1"/>
              </p:cNvSpPr>
              <p:nvPr/>
            </p:nvSpPr>
            <p:spPr>
              <a:xfrm>
                <a:off x="6289315" y="509508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9" name="Rectangle 408"/>
              <p:cNvSpPr>
                <a:spLocks noChangeAspect="1"/>
              </p:cNvSpPr>
              <p:nvPr/>
            </p:nvSpPr>
            <p:spPr>
              <a:xfrm>
                <a:off x="6289315" y="5816696"/>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0" name="Rectangle 409"/>
              <p:cNvSpPr>
                <a:spLocks noChangeAspect="1"/>
              </p:cNvSpPr>
              <p:nvPr/>
            </p:nvSpPr>
            <p:spPr>
              <a:xfrm>
                <a:off x="7014735" y="77422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1" name="Rectangle 410"/>
              <p:cNvSpPr>
                <a:spLocks noChangeAspect="1"/>
              </p:cNvSpPr>
              <p:nvPr/>
            </p:nvSpPr>
            <p:spPr>
              <a:xfrm>
                <a:off x="7014735" y="1495844"/>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2" name="Rectangle 411"/>
              <p:cNvSpPr>
                <a:spLocks noChangeAspect="1"/>
              </p:cNvSpPr>
              <p:nvPr/>
            </p:nvSpPr>
            <p:spPr>
              <a:xfrm>
                <a:off x="7016538" y="2210576"/>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3" name="Rectangle 412"/>
              <p:cNvSpPr>
                <a:spLocks noChangeAspect="1"/>
              </p:cNvSpPr>
              <p:nvPr/>
            </p:nvSpPr>
            <p:spPr>
              <a:xfrm>
                <a:off x="7014157" y="2932192"/>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4" name="Rectangle 413"/>
              <p:cNvSpPr>
                <a:spLocks noChangeAspect="1"/>
              </p:cNvSpPr>
              <p:nvPr/>
            </p:nvSpPr>
            <p:spPr>
              <a:xfrm>
                <a:off x="7012354" y="3654920"/>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5" name="Rectangle 414"/>
              <p:cNvSpPr>
                <a:spLocks noChangeAspect="1"/>
              </p:cNvSpPr>
              <p:nvPr/>
            </p:nvSpPr>
            <p:spPr>
              <a:xfrm>
                <a:off x="7012354" y="4376536"/>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6" name="Rectangle 415"/>
              <p:cNvSpPr>
                <a:spLocks noChangeAspect="1"/>
              </p:cNvSpPr>
              <p:nvPr/>
            </p:nvSpPr>
            <p:spPr>
              <a:xfrm>
                <a:off x="7014157" y="5091268"/>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7" name="Rectangle 416"/>
              <p:cNvSpPr>
                <a:spLocks noChangeAspect="1"/>
              </p:cNvSpPr>
              <p:nvPr/>
            </p:nvSpPr>
            <p:spPr>
              <a:xfrm>
                <a:off x="7014157" y="5812884"/>
                <a:ext cx="72000" cy="720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353" name="Straight Connector 352"/>
            <p:cNvCxnSpPr>
              <a:cxnSpLocks/>
            </p:cNvCxnSpPr>
            <p:nvPr/>
          </p:nvCxnSpPr>
          <p:spPr>
            <a:xfrm flipV="1">
              <a:off x="7256849" y="4034906"/>
              <a:ext cx="995626" cy="1122714"/>
            </a:xfrm>
            <a:prstGeom prst="line">
              <a:avLst/>
            </a:prstGeom>
            <a:ln w="952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grpSp>
      <p:sp>
        <p:nvSpPr>
          <p:cNvPr id="495" name="Rectangle 494"/>
          <p:cNvSpPr/>
          <p:nvPr/>
        </p:nvSpPr>
        <p:spPr>
          <a:xfrm>
            <a:off x="6325535" y="2167413"/>
            <a:ext cx="790884" cy="167392"/>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6" name="Rectangle 495"/>
          <p:cNvSpPr/>
          <p:nvPr/>
        </p:nvSpPr>
        <p:spPr>
          <a:xfrm>
            <a:off x="6325535" y="2334804"/>
            <a:ext cx="790884" cy="623914"/>
          </a:xfrm>
          <a:prstGeom prst="rect">
            <a:avLst/>
          </a:prstGeom>
          <a:solidFill>
            <a:srgbClr val="FF9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7" name="Rectangle 496"/>
          <p:cNvSpPr/>
          <p:nvPr/>
        </p:nvSpPr>
        <p:spPr>
          <a:xfrm>
            <a:off x="6325113" y="2167412"/>
            <a:ext cx="790884" cy="79130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8" name="TextBox 497"/>
          <p:cNvSpPr txBox="1"/>
          <p:nvPr/>
        </p:nvSpPr>
        <p:spPr>
          <a:xfrm>
            <a:off x="6049013" y="2361515"/>
            <a:ext cx="329747" cy="303176"/>
          </a:xfrm>
          <a:prstGeom prst="rect">
            <a:avLst/>
          </a:prstGeom>
          <a:noFill/>
        </p:spPr>
        <p:txBody>
          <a:bodyPr wrap="square" rtlCol="0">
            <a:spAutoFit/>
          </a:bodyPr>
          <a:lstStyle/>
          <a:p>
            <a:r>
              <a:rPr lang="es-ES" sz="2000" b="1" dirty="0">
                <a:latin typeface="Times New Roman"/>
                <a:cs typeface="Times New Roman"/>
              </a:rPr>
              <a:t>≡</a:t>
            </a:r>
            <a:endParaRPr lang="es-ES" sz="2000" b="1" dirty="0"/>
          </a:p>
        </p:txBody>
      </p:sp>
      <p:sp>
        <p:nvSpPr>
          <p:cNvPr id="499" name="Freeform 498"/>
          <p:cNvSpPr/>
          <p:nvPr/>
        </p:nvSpPr>
        <p:spPr>
          <a:xfrm rot="2403208">
            <a:off x="3808358" y="2056897"/>
            <a:ext cx="962776" cy="1674222"/>
          </a:xfrm>
          <a:custGeom>
            <a:avLst/>
            <a:gdLst>
              <a:gd name="connsiteX0" fmla="*/ 46736 w 692912"/>
              <a:gd name="connsiteY0" fmla="*/ 1219200 h 1219200"/>
              <a:gd name="connsiteX1" fmla="*/ 107696 w 692912"/>
              <a:gd name="connsiteY1" fmla="*/ 451104 h 1219200"/>
              <a:gd name="connsiteX2" fmla="*/ 692912 w 692912"/>
              <a:gd name="connsiteY2" fmla="*/ 0 h 1219200"/>
              <a:gd name="connsiteX0" fmla="*/ 60333 w 788093"/>
              <a:gd name="connsiteY0" fmla="*/ 1231744 h 1231744"/>
              <a:gd name="connsiteX1" fmla="*/ 121293 w 788093"/>
              <a:gd name="connsiteY1" fmla="*/ 463648 h 1231744"/>
              <a:gd name="connsiteX2" fmla="*/ 788093 w 788093"/>
              <a:gd name="connsiteY2" fmla="*/ 0 h 1231744"/>
              <a:gd name="connsiteX0" fmla="*/ 60333 w 788093"/>
              <a:gd name="connsiteY0" fmla="*/ 1263648 h 1263648"/>
              <a:gd name="connsiteX1" fmla="*/ 121293 w 788093"/>
              <a:gd name="connsiteY1" fmla="*/ 495552 h 1263648"/>
              <a:gd name="connsiteX2" fmla="*/ 788093 w 788093"/>
              <a:gd name="connsiteY2" fmla="*/ 31904 h 1263648"/>
              <a:gd name="connsiteX0" fmla="*/ 60333 w 788093"/>
              <a:gd name="connsiteY0" fmla="*/ 1231744 h 1231744"/>
              <a:gd name="connsiteX1" fmla="*/ 121293 w 788093"/>
              <a:gd name="connsiteY1" fmla="*/ 463648 h 1231744"/>
              <a:gd name="connsiteX2" fmla="*/ 788093 w 788093"/>
              <a:gd name="connsiteY2" fmla="*/ 0 h 1231744"/>
              <a:gd name="connsiteX0" fmla="*/ 92008 w 819768"/>
              <a:gd name="connsiteY0" fmla="*/ 1231744 h 1231744"/>
              <a:gd name="connsiteX1" fmla="*/ 152968 w 819768"/>
              <a:gd name="connsiteY1" fmla="*/ 463648 h 1231744"/>
              <a:gd name="connsiteX2" fmla="*/ 819768 w 819768"/>
              <a:gd name="connsiteY2" fmla="*/ 0 h 1231744"/>
              <a:gd name="connsiteX0" fmla="*/ 92008 w 819768"/>
              <a:gd name="connsiteY0" fmla="*/ 1231744 h 1231744"/>
              <a:gd name="connsiteX1" fmla="*/ 152968 w 819768"/>
              <a:gd name="connsiteY1" fmla="*/ 463648 h 1231744"/>
              <a:gd name="connsiteX2" fmla="*/ 819768 w 819768"/>
              <a:gd name="connsiteY2" fmla="*/ 0 h 1231744"/>
              <a:gd name="connsiteX0" fmla="*/ 92008 w 819768"/>
              <a:gd name="connsiteY0" fmla="*/ 1231744 h 1231744"/>
              <a:gd name="connsiteX1" fmla="*/ 152968 w 819768"/>
              <a:gd name="connsiteY1" fmla="*/ 463648 h 1231744"/>
              <a:gd name="connsiteX2" fmla="*/ 819768 w 819768"/>
              <a:gd name="connsiteY2" fmla="*/ 0 h 1231744"/>
              <a:gd name="connsiteX0" fmla="*/ 92008 w 819768"/>
              <a:gd name="connsiteY0" fmla="*/ 1231744 h 1231744"/>
              <a:gd name="connsiteX1" fmla="*/ 152968 w 819768"/>
              <a:gd name="connsiteY1" fmla="*/ 463648 h 1231744"/>
              <a:gd name="connsiteX2" fmla="*/ 819768 w 819768"/>
              <a:gd name="connsiteY2" fmla="*/ 0 h 1231744"/>
            </a:gdLst>
            <a:ahLst/>
            <a:cxnLst>
              <a:cxn ang="0">
                <a:pos x="connsiteX0" y="connsiteY0"/>
              </a:cxn>
              <a:cxn ang="0">
                <a:pos x="connsiteX1" y="connsiteY1"/>
              </a:cxn>
              <a:cxn ang="0">
                <a:pos x="connsiteX2" y="connsiteY2"/>
              </a:cxn>
            </a:cxnLst>
            <a:rect l="l" t="t" r="r" b="b"/>
            <a:pathLst>
              <a:path w="819768" h="1231744">
                <a:moveTo>
                  <a:pt x="92008" y="1231744"/>
                </a:moveTo>
                <a:cubicBezTo>
                  <a:pt x="0" y="940136"/>
                  <a:pt x="31675" y="668939"/>
                  <a:pt x="152968" y="463648"/>
                </a:cubicBezTo>
                <a:cubicBezTo>
                  <a:pt x="274261" y="258357"/>
                  <a:pt x="448775" y="124317"/>
                  <a:pt x="819768" y="0"/>
                </a:cubicBezTo>
              </a:path>
            </a:pathLst>
          </a:cu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00" name="TextBox 499"/>
          <p:cNvSpPr txBox="1">
            <a:spLocks noChangeAspect="1"/>
          </p:cNvSpPr>
          <p:nvPr/>
        </p:nvSpPr>
        <p:spPr>
          <a:xfrm>
            <a:off x="7181307" y="2146263"/>
            <a:ext cx="919085" cy="348813"/>
          </a:xfrm>
          <a:prstGeom prst="rect">
            <a:avLst/>
          </a:prstGeom>
          <a:noFill/>
        </p:spPr>
        <p:txBody>
          <a:bodyPr wrap="square" rtlCol="0">
            <a:spAutoFit/>
          </a:bodyPr>
          <a:lstStyle/>
          <a:p>
            <a:pPr>
              <a:lnSpc>
                <a:spcPts val="2000"/>
              </a:lnSpc>
            </a:pPr>
            <a:r>
              <a:rPr lang="es-ES" dirty="0" err="1">
                <a:latin typeface="Times New Roman" pitchFamily="18" charset="0"/>
                <a:cs typeface="Times New Roman" pitchFamily="18" charset="0"/>
              </a:rPr>
              <a:t>liquid</a:t>
            </a:r>
            <a:endParaRPr lang="es-ES" dirty="0">
              <a:latin typeface="Times New Roman" pitchFamily="18" charset="0"/>
              <a:cs typeface="Times New Roman" pitchFamily="18" charset="0"/>
            </a:endParaRPr>
          </a:p>
        </p:txBody>
      </p:sp>
      <p:cxnSp>
        <p:nvCxnSpPr>
          <p:cNvPr id="501" name="Straight Connector 500"/>
          <p:cNvCxnSpPr>
            <a:cxnSpLocks/>
          </p:cNvCxnSpPr>
          <p:nvPr/>
        </p:nvCxnSpPr>
        <p:spPr>
          <a:xfrm>
            <a:off x="6968251" y="2618230"/>
            <a:ext cx="248209" cy="20885"/>
          </a:xfrm>
          <a:prstGeom prst="line">
            <a:avLst/>
          </a:prstGeom>
          <a:ln w="9525">
            <a:solidFill>
              <a:schemeClr val="tx1"/>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502" name="TextBox 501"/>
          <p:cNvSpPr txBox="1">
            <a:spLocks noChangeAspect="1"/>
          </p:cNvSpPr>
          <p:nvPr/>
        </p:nvSpPr>
        <p:spPr>
          <a:xfrm>
            <a:off x="7180373" y="2514178"/>
            <a:ext cx="680104" cy="348813"/>
          </a:xfrm>
          <a:prstGeom prst="rect">
            <a:avLst/>
          </a:prstGeom>
          <a:noFill/>
        </p:spPr>
        <p:txBody>
          <a:bodyPr wrap="square" rtlCol="0">
            <a:spAutoFit/>
          </a:bodyPr>
          <a:lstStyle/>
          <a:p>
            <a:pPr>
              <a:lnSpc>
                <a:spcPts val="2000"/>
              </a:lnSpc>
            </a:pPr>
            <a:r>
              <a:rPr lang="es-ES" dirty="0" err="1">
                <a:latin typeface="Times New Roman" pitchFamily="18" charset="0"/>
                <a:cs typeface="Times New Roman" pitchFamily="18" charset="0"/>
              </a:rPr>
              <a:t>solid</a:t>
            </a:r>
            <a:endParaRPr lang="es-ES" dirty="0">
              <a:latin typeface="Times New Roman" pitchFamily="18" charset="0"/>
              <a:cs typeface="Times New Roman" pitchFamily="18" charset="0"/>
            </a:endParaRPr>
          </a:p>
        </p:txBody>
      </p:sp>
      <p:cxnSp>
        <p:nvCxnSpPr>
          <p:cNvPr id="503" name="Straight Connector 502"/>
          <p:cNvCxnSpPr>
            <a:cxnSpLocks/>
          </p:cNvCxnSpPr>
          <p:nvPr/>
        </p:nvCxnSpPr>
        <p:spPr>
          <a:xfrm>
            <a:off x="6967164" y="2247003"/>
            <a:ext cx="248209" cy="20885"/>
          </a:xfrm>
          <a:prstGeom prst="line">
            <a:avLst/>
          </a:prstGeom>
          <a:ln w="9525">
            <a:solidFill>
              <a:schemeClr val="tx1"/>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a:cxnSpLocks/>
            <a:stCxn id="385" idx="3"/>
          </p:cNvCxnSpPr>
          <p:nvPr/>
        </p:nvCxnSpPr>
        <p:spPr>
          <a:xfrm>
            <a:off x="2689597" y="5162652"/>
            <a:ext cx="644692" cy="487354"/>
          </a:xfrm>
          <a:prstGeom prst="line">
            <a:avLst/>
          </a:prstGeom>
          <a:ln w="952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506" name="TextBox 505"/>
          <p:cNvSpPr txBox="1">
            <a:spLocks noChangeAspect="1"/>
          </p:cNvSpPr>
          <p:nvPr/>
        </p:nvSpPr>
        <p:spPr>
          <a:xfrm>
            <a:off x="3334986" y="5528459"/>
            <a:ext cx="1875983" cy="348813"/>
          </a:xfrm>
          <a:prstGeom prst="rect">
            <a:avLst/>
          </a:prstGeom>
          <a:noFill/>
        </p:spPr>
        <p:txBody>
          <a:bodyPr wrap="square" rtlCol="0">
            <a:spAutoFit/>
          </a:bodyPr>
          <a:lstStyle/>
          <a:p>
            <a:pPr>
              <a:lnSpc>
                <a:spcPts val="2000"/>
              </a:lnSpc>
            </a:pPr>
            <a:r>
              <a:rPr lang="es-ES" dirty="0" err="1">
                <a:latin typeface="Times New Roman" pitchFamily="18" charset="0"/>
                <a:cs typeface="Times New Roman" pitchFamily="18" charset="0"/>
              </a:rPr>
              <a:t>node</a:t>
            </a:r>
            <a:r>
              <a:rPr lang="es-ES" dirty="0">
                <a:latin typeface="Times New Roman" pitchFamily="18" charset="0"/>
                <a:cs typeface="Times New Roman" pitchFamily="18" charset="0"/>
              </a:rPr>
              <a:t> (</a:t>
            </a:r>
            <a:r>
              <a:rPr lang="es-ES" i="1" dirty="0">
                <a:latin typeface="Times New Roman" pitchFamily="18" charset="0"/>
                <a:cs typeface="Times New Roman" pitchFamily="18" charset="0"/>
              </a:rPr>
              <a:t>i</a:t>
            </a:r>
            <a:r>
              <a:rPr lang="es-ES" dirty="0">
                <a:latin typeface="Times New Roman" pitchFamily="18" charset="0"/>
                <a:cs typeface="Times New Roman" pitchFamily="18" charset="0"/>
              </a:rPr>
              <a:t>)</a:t>
            </a:r>
          </a:p>
        </p:txBody>
      </p:sp>
      <p:pic>
        <p:nvPicPr>
          <p:cNvPr id="4" name="Picture 3"/>
          <p:cNvPicPr>
            <a:picLocks noChangeAspect="1"/>
          </p:cNvPicPr>
          <p:nvPr/>
        </p:nvPicPr>
        <p:blipFill rotWithShape="1">
          <a:blip r:embed="rId3"/>
          <a:srcRect r="5967"/>
          <a:stretch/>
        </p:blipFill>
        <p:spPr>
          <a:xfrm>
            <a:off x="5248180" y="1842164"/>
            <a:ext cx="3500283" cy="1155225"/>
          </a:xfrm>
          <a:prstGeom prst="rect">
            <a:avLst/>
          </a:prstGeom>
          <a:solidFill>
            <a:schemeClr val="bg1"/>
          </a:solidFill>
          <a:effectLst/>
        </p:spPr>
      </p:pic>
      <p:sp>
        <p:nvSpPr>
          <p:cNvPr id="3" name="TextBox 2"/>
          <p:cNvSpPr txBox="1"/>
          <p:nvPr/>
        </p:nvSpPr>
        <p:spPr>
          <a:xfrm>
            <a:off x="5315563" y="4572487"/>
            <a:ext cx="3432899" cy="1277273"/>
          </a:xfrm>
          <a:prstGeom prst="rect">
            <a:avLst/>
          </a:prstGeom>
          <a:noFill/>
          <a:ln>
            <a:solidFill>
              <a:srgbClr val="82002B"/>
            </a:solidFill>
          </a:ln>
        </p:spPr>
        <p:txBody>
          <a:bodyPr wrap="square" rtlCol="0">
            <a:spAutoFit/>
          </a:bodyPr>
          <a:lstStyle/>
          <a:p>
            <a:pPr marL="285750" indent="-285750">
              <a:spcAft>
                <a:spcPts val="600"/>
              </a:spcAft>
              <a:buClr>
                <a:srgbClr val="82002B"/>
              </a:buClr>
              <a:buFont typeface="Arial" panose="020B0604020202020204" pitchFamily="34" charset="0"/>
              <a:buChar char="•"/>
            </a:pPr>
            <a:r>
              <a:rPr lang="en-GB" dirty="0"/>
              <a:t>Material points move attached to the solid skeleton</a:t>
            </a:r>
          </a:p>
          <a:p>
            <a:pPr marL="285750" indent="-285750">
              <a:spcAft>
                <a:spcPts val="600"/>
              </a:spcAft>
              <a:buClr>
                <a:srgbClr val="82002B"/>
              </a:buClr>
              <a:buFont typeface="Arial" panose="020B0604020202020204" pitchFamily="34" charset="0"/>
              <a:buChar char="•"/>
            </a:pPr>
            <a:r>
              <a:rPr lang="en-GB" dirty="0"/>
              <a:t>Liquid can move relative to the solid</a:t>
            </a:r>
          </a:p>
        </p:txBody>
      </p:sp>
    </p:spTree>
    <p:extLst>
      <p:ext uri="{BB962C8B-B14F-4D97-AF65-F5344CB8AC3E}">
        <p14:creationId xmlns:p14="http://schemas.microsoft.com/office/powerpoint/2010/main" val="2177598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2"/>
          <p:cNvSpPr txBox="1">
            <a:spLocks/>
          </p:cNvSpPr>
          <p:nvPr/>
        </p:nvSpPr>
        <p:spPr>
          <a:xfrm>
            <a:off x="458366" y="1420129"/>
            <a:ext cx="7571184" cy="5510432"/>
          </a:xfrm>
          <a:prstGeom prst="rect">
            <a:avLst/>
          </a:prstGeom>
        </p:spPr>
        <p:txBody>
          <a:bodyPr wrap="none">
            <a:noAutofit/>
          </a:bodyPr>
          <a:lstStyle>
            <a:lvl1pPr marL="5400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1pPr>
            <a:lvl2pPr marL="54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2pPr>
            <a:lvl3pPr marL="5400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3pPr>
            <a:lvl4pPr marL="5400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4pPr>
            <a:lvl5pPr marL="5400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656" lvl="1" indent="-347472">
              <a:lnSpc>
                <a:spcPts val="5900"/>
              </a:lnSpc>
              <a:spcBef>
                <a:spcPts val="0"/>
              </a:spcBef>
              <a:spcAft>
                <a:spcPts val="600"/>
              </a:spcAft>
              <a:buFont typeface="Wingdings" panose="05000000000000000000" pitchFamily="2" charset="2"/>
              <a:buChar char="§"/>
              <a:defRPr/>
            </a:pPr>
            <a:r>
              <a:rPr lang="en-US" sz="2000" b="1" dirty="0"/>
              <a:t>Dynamic equilibrium Liquid</a:t>
            </a:r>
          </a:p>
          <a:p>
            <a:pPr marL="676656" lvl="1" indent="-347472">
              <a:lnSpc>
                <a:spcPts val="5900"/>
              </a:lnSpc>
              <a:spcBef>
                <a:spcPts val="0"/>
              </a:spcBef>
              <a:spcAft>
                <a:spcPts val="600"/>
              </a:spcAft>
              <a:buFont typeface="Wingdings" panose="05000000000000000000" pitchFamily="2" charset="2"/>
              <a:buChar char="§"/>
              <a:defRPr/>
            </a:pPr>
            <a:r>
              <a:rPr lang="en-US" sz="2000" b="1" dirty="0"/>
              <a:t>Dynamic equilibrium Mixture </a:t>
            </a:r>
          </a:p>
          <a:p>
            <a:pPr marL="675558" lvl="1" indent="-342900">
              <a:spcBef>
                <a:spcPts val="0"/>
              </a:spcBef>
              <a:spcAft>
                <a:spcPts val="600"/>
              </a:spcAft>
              <a:buFont typeface="Wingdings" panose="05000000000000000000" pitchFamily="2" charset="2"/>
              <a:buChar char="§"/>
              <a:defRPr/>
            </a:pPr>
            <a:endParaRPr lang="en-US" sz="2000" b="1" dirty="0"/>
          </a:p>
          <a:p>
            <a:pPr marL="675558" lvl="1" indent="-342900">
              <a:lnSpc>
                <a:spcPts val="5900"/>
              </a:lnSpc>
              <a:spcBef>
                <a:spcPts val="0"/>
              </a:spcBef>
              <a:spcAft>
                <a:spcPts val="600"/>
              </a:spcAft>
              <a:buFont typeface="Wingdings" panose="05000000000000000000" pitchFamily="2" charset="2"/>
              <a:buChar char="§"/>
              <a:defRPr/>
            </a:pPr>
            <a:r>
              <a:rPr lang="en-US" sz="2000" b="1" dirty="0"/>
              <a:t>Mass balance Solid</a:t>
            </a:r>
          </a:p>
          <a:p>
            <a:pPr marL="675558" lvl="1" indent="-342900">
              <a:lnSpc>
                <a:spcPct val="150000"/>
              </a:lnSpc>
              <a:spcBef>
                <a:spcPts val="0"/>
              </a:spcBef>
              <a:buFont typeface="Wingdings" panose="05000000000000000000" pitchFamily="2" charset="2"/>
              <a:buChar char="§"/>
              <a:defRPr/>
            </a:pPr>
            <a:endParaRPr lang="en-US" sz="2000" b="1" dirty="0"/>
          </a:p>
          <a:p>
            <a:pPr marL="675558" lvl="1" indent="-342900">
              <a:spcBef>
                <a:spcPts val="0"/>
              </a:spcBef>
              <a:buFont typeface="Wingdings" panose="05000000000000000000" pitchFamily="2" charset="2"/>
              <a:buChar char="§"/>
              <a:defRPr/>
            </a:pPr>
            <a:r>
              <a:rPr lang="en-US" sz="2000" b="1" dirty="0"/>
              <a:t>Mass balance Liquid</a:t>
            </a:r>
          </a:p>
          <a:p>
            <a:pPr marL="675558" lvl="1" indent="-342900">
              <a:spcBef>
                <a:spcPts val="0"/>
              </a:spcBef>
              <a:buFont typeface="Wingdings" panose="05000000000000000000" pitchFamily="2" charset="2"/>
              <a:buChar char="§"/>
              <a:defRPr/>
            </a:pPr>
            <a:endParaRPr lang="en-US" sz="2000" b="1" dirty="0"/>
          </a:p>
          <a:p>
            <a:pPr marL="675558" lvl="1" indent="-342900">
              <a:spcBef>
                <a:spcPts val="0"/>
              </a:spcBef>
              <a:buFont typeface="Wingdings" panose="05000000000000000000" pitchFamily="2" charset="2"/>
              <a:buChar char="§"/>
              <a:defRPr/>
            </a:pPr>
            <a:endParaRPr lang="en-US" sz="2000" b="1" dirty="0"/>
          </a:p>
          <a:p>
            <a:pPr marL="675558" lvl="1" indent="-342900">
              <a:spcBef>
                <a:spcPts val="0"/>
              </a:spcBef>
              <a:buFont typeface="Wingdings" panose="05000000000000000000" pitchFamily="2" charset="2"/>
              <a:buChar char="§"/>
              <a:defRPr/>
            </a:pPr>
            <a:r>
              <a:rPr lang="en-US" sz="2000" b="1" dirty="0"/>
              <a:t>Constitutive relations</a:t>
            </a:r>
            <a:endParaRPr lang="en-GB" sz="2000" b="1" dirty="0"/>
          </a:p>
        </p:txBody>
      </p:sp>
      <p:sp>
        <p:nvSpPr>
          <p:cNvPr id="38" name="Right Brace 37"/>
          <p:cNvSpPr/>
          <p:nvPr/>
        </p:nvSpPr>
        <p:spPr>
          <a:xfrm>
            <a:off x="5868144" y="3797018"/>
            <a:ext cx="270924" cy="2688259"/>
          </a:xfrm>
          <a:prstGeom prst="rightBrace">
            <a:avLst>
              <a:gd name="adj1" fmla="val 43607"/>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lt1"/>
              </a:solidFill>
            </a:endParaRPr>
          </a:p>
        </p:txBody>
      </p:sp>
      <p:sp>
        <p:nvSpPr>
          <p:cNvPr id="39" name="Right Brace 38"/>
          <p:cNvSpPr/>
          <p:nvPr/>
        </p:nvSpPr>
        <p:spPr>
          <a:xfrm>
            <a:off x="5869630" y="1935218"/>
            <a:ext cx="245437" cy="1387962"/>
          </a:xfrm>
          <a:prstGeom prst="rightBrace">
            <a:avLst>
              <a:gd name="adj1" fmla="val 31849"/>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lt1"/>
              </a:solidFill>
            </a:endParaRPr>
          </a:p>
        </p:txBody>
      </p:sp>
      <p:sp>
        <p:nvSpPr>
          <p:cNvPr id="40" name="TextBox 39"/>
          <p:cNvSpPr txBox="1"/>
          <p:nvPr/>
        </p:nvSpPr>
        <p:spPr>
          <a:xfrm>
            <a:off x="6251178" y="2321068"/>
            <a:ext cx="1800200" cy="400110"/>
          </a:xfrm>
          <a:prstGeom prst="rect">
            <a:avLst/>
          </a:prstGeom>
          <a:noFill/>
        </p:spPr>
        <p:txBody>
          <a:bodyPr wrap="square" rtlCol="0">
            <a:spAutoFit/>
          </a:bodyPr>
          <a:lstStyle/>
          <a:p>
            <a:r>
              <a:rPr lang="es-ES" sz="2000" dirty="0"/>
              <a:t>at </a:t>
            </a:r>
            <a:r>
              <a:rPr lang="es-ES" sz="2000" dirty="0" err="1"/>
              <a:t>the</a:t>
            </a:r>
            <a:r>
              <a:rPr lang="es-ES" sz="2000" dirty="0"/>
              <a:t> </a:t>
            </a:r>
            <a:r>
              <a:rPr lang="es-ES" sz="2000" dirty="0" err="1"/>
              <a:t>nodes</a:t>
            </a:r>
            <a:endParaRPr lang="es-ES" sz="2000" dirty="0"/>
          </a:p>
        </p:txBody>
      </p:sp>
      <p:sp>
        <p:nvSpPr>
          <p:cNvPr id="41" name="TextBox 40"/>
          <p:cNvSpPr txBox="1"/>
          <p:nvPr/>
        </p:nvSpPr>
        <p:spPr>
          <a:xfrm>
            <a:off x="6251178" y="4941092"/>
            <a:ext cx="2581190" cy="400110"/>
          </a:xfrm>
          <a:prstGeom prst="rect">
            <a:avLst/>
          </a:prstGeom>
          <a:noFill/>
        </p:spPr>
        <p:txBody>
          <a:bodyPr wrap="square" rtlCol="0">
            <a:spAutoFit/>
          </a:bodyPr>
          <a:lstStyle/>
          <a:p>
            <a:r>
              <a:rPr lang="es-ES" sz="2000" dirty="0"/>
              <a:t>at </a:t>
            </a:r>
            <a:r>
              <a:rPr lang="es-ES" sz="2000" dirty="0" err="1"/>
              <a:t>the</a:t>
            </a:r>
            <a:r>
              <a:rPr lang="es-ES" sz="2000" dirty="0"/>
              <a:t> material </a:t>
            </a:r>
            <a:r>
              <a:rPr lang="es-ES" sz="2000" dirty="0" err="1"/>
              <a:t>points</a:t>
            </a:r>
            <a:endParaRPr lang="es-ES" sz="2000" dirty="0"/>
          </a:p>
        </p:txBody>
      </p:sp>
      <p:sp>
        <p:nvSpPr>
          <p:cNvPr id="8" name="Title 7"/>
          <p:cNvSpPr>
            <a:spLocks noGrp="1"/>
          </p:cNvSpPr>
          <p:nvPr>
            <p:ph type="title"/>
          </p:nvPr>
        </p:nvSpPr>
        <p:spPr/>
        <p:txBody>
          <a:bodyPr/>
          <a:lstStyle/>
          <a:p>
            <a:r>
              <a:rPr lang="en-US" dirty="0"/>
              <a:t>2-phase 1-point MPM formulation</a:t>
            </a:r>
            <a:endParaRPr lang="en-GB" dirty="0"/>
          </a:p>
        </p:txBody>
      </p:sp>
      <p:sp>
        <p:nvSpPr>
          <p:cNvPr id="34" name="Rectangle 33"/>
          <p:cNvSpPr/>
          <p:nvPr/>
        </p:nvSpPr>
        <p:spPr>
          <a:xfrm>
            <a:off x="501798" y="867581"/>
            <a:ext cx="7781515" cy="369332"/>
          </a:xfrm>
          <a:prstGeom prst="rect">
            <a:avLst/>
          </a:prstGeom>
        </p:spPr>
        <p:txBody>
          <a:bodyPr wrap="square">
            <a:spAutoFit/>
          </a:bodyPr>
          <a:lstStyle/>
          <a:p>
            <a:r>
              <a:rPr lang="en-GB" dirty="0"/>
              <a:t>The governing equations of a saturated porous media are the following:</a:t>
            </a:r>
          </a:p>
        </p:txBody>
      </p:sp>
      <mc:AlternateContent xmlns:mc="http://schemas.openxmlformats.org/markup-compatibility/2006" xmlns:a14="http://schemas.microsoft.com/office/drawing/2010/main">
        <mc:Choice Requires="a14">
          <p:sp>
            <p:nvSpPr>
              <p:cNvPr id="30" name="Rectangle 29"/>
              <p:cNvSpPr/>
              <p:nvPr/>
            </p:nvSpPr>
            <p:spPr>
              <a:xfrm>
                <a:off x="1365705" y="5950667"/>
                <a:ext cx="1035861" cy="4008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𝝈</m:t>
                          </m:r>
                          <m:r>
                            <a:rPr lang="en-US" b="1" i="1" smtClean="0">
                              <a:latin typeface="Cambria Math" panose="02040503050406030204" pitchFamily="18" charset="0"/>
                              <a:ea typeface="Cambria Math" panose="02040503050406030204" pitchFamily="18" charset="0"/>
                            </a:rPr>
                            <m:t>′</m:t>
                          </m:r>
                        </m:e>
                      </m:acc>
                      <m:r>
                        <a:rPr lang="en-US" i="1">
                          <a:latin typeface="Cambria Math" panose="02040503050406030204" pitchFamily="18" charset="0"/>
                        </a:rPr>
                        <m:t>=</m:t>
                      </m:r>
                      <m:r>
                        <a:rPr lang="en-US" b="1" i="1">
                          <a:latin typeface="Cambria Math" panose="02040503050406030204" pitchFamily="18" charset="0"/>
                        </a:rPr>
                        <m:t>𝑫</m:t>
                      </m:r>
                      <m:acc>
                        <m:accPr>
                          <m:chr m:val="̇"/>
                          <m:ctrlPr>
                            <a:rPr lang="en-US"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𝜺</m:t>
                          </m:r>
                        </m:e>
                      </m:acc>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1365705" y="5950667"/>
                <a:ext cx="1035861" cy="400879"/>
              </a:xfrm>
              <a:prstGeom prst="rect">
                <a:avLst/>
              </a:prstGeom>
              <a:blipFill>
                <a:blip r:embed="rId8"/>
                <a:stretch>
                  <a:fillRect r="-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341942" y="2075620"/>
                <a:ext cx="3794656" cy="51969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𝐿</m:t>
                              </m:r>
                            </m:sub>
                          </m:sSub>
                          <m:r>
                            <a:rPr lang="en-US" b="1" i="1" smtClean="0">
                              <a:latin typeface="Cambria Math" panose="02040503050406030204" pitchFamily="18" charset="0"/>
                            </a:rPr>
                            <m:t>𝒂</m:t>
                          </m:r>
                        </m:e>
                        <m:sub>
                          <m:r>
                            <a:rPr lang="en-US" b="0" i="1" smtClean="0">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𝐿</m:t>
                          </m:r>
                        </m:sub>
                      </m:sSub>
                      <m:r>
                        <a:rPr lang="en-US" b="1" i="1" smtClean="0">
                          <a:latin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𝜇</m:t>
                          </m:r>
                          <m:r>
                            <a:rPr lang="en-US" i="1" baseline="-25000">
                              <a:latin typeface="Cambria Math" panose="02040503050406030204" pitchFamily="18" charset="0"/>
                              <a:ea typeface="Cambria Math" panose="02040503050406030204" pitchFamily="18" charset="0"/>
                            </a:rPr>
                            <m:t>𝐿</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𝐿</m:t>
                              </m:r>
                            </m:sub>
                          </m:sSub>
                        </m:den>
                      </m:f>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i="1">
                                  <a:latin typeface="Cambria Math" panose="02040503050406030204" pitchFamily="18" charset="0"/>
                                </a:rPr>
                                <m:t>𝐿</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i="1">
                                  <a:latin typeface="Cambria Math" panose="02040503050406030204" pitchFamily="18" charset="0"/>
                                </a:rPr>
                                <m:t>𝑆</m:t>
                              </m:r>
                            </m:sub>
                          </m:sSub>
                        </m:e>
                      </m:d>
                    </m:oMath>
                  </m:oMathPara>
                </a14:m>
                <a:endParaRPr lang="en-US" b="1" i="1" dirty="0"/>
              </a:p>
            </p:txBody>
          </p:sp>
        </mc:Choice>
        <mc:Fallback xmlns="">
          <p:sp>
            <p:nvSpPr>
              <p:cNvPr id="28" name="TextBox 27"/>
              <p:cNvSpPr txBox="1">
                <a:spLocks noRot="1" noChangeAspect="1" noMove="1" noResize="1" noEditPoints="1" noAdjustHandles="1" noChangeArrowheads="1" noChangeShapeType="1" noTextEdit="1"/>
              </p:cNvSpPr>
              <p:nvPr/>
            </p:nvSpPr>
            <p:spPr>
              <a:xfrm>
                <a:off x="1341942" y="2075620"/>
                <a:ext cx="3794656" cy="51969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311275" y="3052075"/>
                <a:ext cx="4939907"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en-US"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𝑛</m:t>
                              </m:r>
                            </m:e>
                          </m:d>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𝑆</m:t>
                              </m:r>
                            </m:sub>
                          </m:sSub>
                          <m:r>
                            <a:rPr lang="en-US" b="1" i="1" smtClean="0">
                              <a:latin typeface="Cambria Math" panose="02040503050406030204" pitchFamily="18" charset="0"/>
                            </a:rPr>
                            <m:t>𝒂</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𝐿</m:t>
                              </m:r>
                            </m:sub>
                          </m:sSub>
                          <m:r>
                            <a:rPr lang="en-US" b="1" i="1">
                              <a:latin typeface="Cambria Math" panose="02040503050406030204" pitchFamily="18" charset="0"/>
                            </a:rPr>
                            <m:t>𝒂</m:t>
                          </m:r>
                        </m:e>
                        <m:sub>
                          <m:r>
                            <a:rPr lang="en-US" i="1">
                              <a:latin typeface="Cambria Math" panose="02040503050406030204" pitchFamily="18" charset="0"/>
                            </a:rPr>
                            <m:t>𝐿</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𝝈</m:t>
                      </m:r>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𝑠𝑎𝑡</m:t>
                          </m:r>
                        </m:sub>
                      </m:sSub>
                      <m:r>
                        <a:rPr lang="en-US" b="1" i="1" smtClean="0">
                          <a:latin typeface="Cambria Math" panose="02040503050406030204" pitchFamily="18" charset="0"/>
                        </a:rPr>
                        <m:t>𝒈</m:t>
                      </m:r>
                    </m:oMath>
                  </m:oMathPara>
                </a14:m>
                <a:endParaRPr lang="en-US"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1311275" y="3052075"/>
                <a:ext cx="4939907" cy="276999"/>
              </a:xfrm>
              <a:prstGeom prst="rect">
                <a:avLst/>
              </a:prstGeom>
              <a:blipFill>
                <a:blip r:embed="rId10"/>
                <a:stretch>
                  <a:fillRect b="-28889"/>
                </a:stretch>
              </a:blipFill>
            </p:spPr>
            <p:txBody>
              <a:bodyPr/>
              <a:lstStyle/>
              <a:p>
                <a:r>
                  <a:rPr lang="en-US">
                    <a:noFill/>
                  </a:rPr>
                  <a:t> </a:t>
                </a:r>
              </a:p>
            </p:txBody>
          </p:sp>
        </mc:Fallback>
      </mc:AlternateContent>
      <p:cxnSp>
        <p:nvCxnSpPr>
          <p:cNvPr id="54" name="Straight Arrow Connector 53"/>
          <p:cNvCxnSpPr/>
          <p:nvPr/>
        </p:nvCxnSpPr>
        <p:spPr>
          <a:xfrm flipH="1">
            <a:off x="4746508" y="1793247"/>
            <a:ext cx="244174" cy="31245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46508" y="1253077"/>
            <a:ext cx="3606183" cy="584775"/>
          </a:xfrm>
          <a:prstGeom prst="rect">
            <a:avLst/>
          </a:prstGeom>
          <a:noFill/>
        </p:spPr>
        <p:txBody>
          <a:bodyPr wrap="square" rtlCol="0">
            <a:spAutoFit/>
          </a:bodyPr>
          <a:lstStyle/>
          <a:p>
            <a:r>
              <a:rPr lang="en-US" sz="1600" b="1" dirty="0"/>
              <a:t>Drag force </a:t>
            </a:r>
            <a:r>
              <a:rPr lang="en-US" sz="1600" dirty="0"/>
              <a:t>(for laminar and steady flow in slow velocity regime)</a:t>
            </a:r>
          </a:p>
        </p:txBody>
      </p:sp>
      <p:grpSp>
        <p:nvGrpSpPr>
          <p:cNvPr id="31" name="Group 18"/>
          <p:cNvGrpSpPr>
            <a:grpSpLocks noChangeAspect="1"/>
          </p:cNvGrpSpPr>
          <p:nvPr/>
        </p:nvGrpSpPr>
        <p:grpSpPr>
          <a:xfrm>
            <a:off x="7406308" y="3133788"/>
            <a:ext cx="1246483" cy="1224136"/>
            <a:chOff x="639865" y="4514862"/>
            <a:chExt cx="1906386" cy="1872208"/>
          </a:xfrm>
        </p:grpSpPr>
        <p:cxnSp>
          <p:nvCxnSpPr>
            <p:cNvPr id="33" name="Straight Connector 32"/>
            <p:cNvCxnSpPr/>
            <p:nvPr/>
          </p:nvCxnSpPr>
          <p:spPr>
            <a:xfrm>
              <a:off x="945912" y="4514862"/>
              <a:ext cx="0" cy="1872208"/>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p:cNvCxnSpPr/>
            <p:nvPr/>
          </p:nvCxnSpPr>
          <p:spPr>
            <a:xfrm>
              <a:off x="2212348" y="4514862"/>
              <a:ext cx="0" cy="1872208"/>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p:cNvCxnSpPr/>
            <p:nvPr/>
          </p:nvCxnSpPr>
          <p:spPr>
            <a:xfrm>
              <a:off x="659393" y="4802894"/>
              <a:ext cx="187200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p:nvCxnSpPr>
          <p:spPr>
            <a:xfrm>
              <a:off x="674251" y="6060938"/>
              <a:ext cx="187200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9" name="Oval 58"/>
            <p:cNvSpPr>
              <a:spLocks noChangeAspect="1"/>
            </p:cNvSpPr>
            <p:nvPr/>
          </p:nvSpPr>
          <p:spPr>
            <a:xfrm>
              <a:off x="1456814" y="5340882"/>
              <a:ext cx="216024" cy="216000"/>
            </a:xfrm>
            <a:prstGeom prst="ellipse">
              <a:avLst/>
            </a:prstGeom>
            <a:solidFill>
              <a:srgbClr val="00B050">
                <a:alpha val="71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60" name="Rectangle 59"/>
            <p:cNvSpPr>
              <a:spLocks noChangeAspect="1"/>
            </p:cNvSpPr>
            <p:nvPr/>
          </p:nvSpPr>
          <p:spPr>
            <a:xfrm>
              <a:off x="876558" y="5983994"/>
              <a:ext cx="144000" cy="144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angle 60"/>
            <p:cNvSpPr>
              <a:spLocks noChangeAspect="1"/>
            </p:cNvSpPr>
            <p:nvPr/>
          </p:nvSpPr>
          <p:spPr>
            <a:xfrm>
              <a:off x="2133477" y="5979405"/>
              <a:ext cx="144000" cy="144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angle 61"/>
            <p:cNvSpPr>
              <a:spLocks noChangeAspect="1"/>
            </p:cNvSpPr>
            <p:nvPr/>
          </p:nvSpPr>
          <p:spPr>
            <a:xfrm>
              <a:off x="876558" y="4731283"/>
              <a:ext cx="144000" cy="144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angle 62"/>
            <p:cNvSpPr>
              <a:spLocks noChangeAspect="1"/>
            </p:cNvSpPr>
            <p:nvPr/>
          </p:nvSpPr>
          <p:spPr>
            <a:xfrm>
              <a:off x="2143002" y="4736219"/>
              <a:ext cx="144000" cy="144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TextBox 63"/>
            <p:cNvSpPr txBox="1"/>
            <p:nvPr/>
          </p:nvSpPr>
          <p:spPr>
            <a:xfrm>
              <a:off x="639865" y="4831632"/>
              <a:ext cx="360040" cy="360436"/>
            </a:xfrm>
            <a:prstGeom prst="rect">
              <a:avLst/>
            </a:prstGeom>
          </p:spPr>
          <p:txBody>
            <a:bodyPr wrap="square" rtlCol="0">
              <a:normAutofit fontScale="62500" lnSpcReduction="20000"/>
            </a:bodyPr>
            <a:lstStyle/>
            <a:p>
              <a:r>
                <a:rPr lang="es-ES" i="1" dirty="0">
                  <a:latin typeface="Times New Roman" pitchFamily="18" charset="0"/>
                  <a:cs typeface="Times New Roman" pitchFamily="18" charset="0"/>
                </a:rPr>
                <a:t>i</a:t>
              </a:r>
            </a:p>
          </p:txBody>
        </p:sp>
        <p:sp>
          <p:nvSpPr>
            <p:cNvPr id="65" name="TextBox 64"/>
            <p:cNvSpPr txBox="1"/>
            <p:nvPr/>
          </p:nvSpPr>
          <p:spPr>
            <a:xfrm>
              <a:off x="1610251" y="5448882"/>
              <a:ext cx="445973" cy="360437"/>
            </a:xfrm>
            <a:prstGeom prst="rect">
              <a:avLst/>
            </a:prstGeom>
          </p:spPr>
          <p:txBody>
            <a:bodyPr wrap="square" rtlCol="0">
              <a:normAutofit fontScale="62500" lnSpcReduction="20000"/>
            </a:bodyPr>
            <a:lstStyle>
              <a:defPPr>
                <a:defRPr lang="es-ES"/>
              </a:defPPr>
              <a:lvl1pPr>
                <a:defRPr i="1">
                  <a:latin typeface="Times New Roman" pitchFamily="18" charset="0"/>
                  <a:cs typeface="Times New Roman" pitchFamily="18" charset="0"/>
                </a:defRPr>
              </a:lvl1pPr>
            </a:lstStyle>
            <a:p>
              <a:r>
                <a:rPr lang="es-ES" dirty="0"/>
                <a:t>p</a:t>
              </a:r>
            </a:p>
          </p:txBody>
        </p:sp>
      </p:grpSp>
      <p:graphicFrame>
        <p:nvGraphicFramePr>
          <p:cNvPr id="66" name="Object 16"/>
          <p:cNvGraphicFramePr>
            <a:graphicFrameLocks noChangeAspect="1"/>
          </p:cNvGraphicFramePr>
          <p:nvPr>
            <p:extLst>
              <p:ext uri="{D42A27DB-BD31-4B8C-83A1-F6EECF244321}">
                <p14:modId xmlns:p14="http://schemas.microsoft.com/office/powerpoint/2010/main" val="1011961313"/>
              </p:ext>
            </p:extLst>
          </p:nvPr>
        </p:nvGraphicFramePr>
        <p:xfrm>
          <a:off x="1400175" y="5092378"/>
          <a:ext cx="3917950" cy="549275"/>
        </p:xfrm>
        <a:graphic>
          <a:graphicData uri="http://schemas.openxmlformats.org/presentationml/2006/ole">
            <mc:AlternateContent xmlns:mc="http://schemas.openxmlformats.org/markup-compatibility/2006">
              <mc:Choice xmlns:v="urn:schemas-microsoft-com:vml" Requires="v">
                <p:oleObj name="Formel" r:id="rId11" imgW="2971800" imgH="419040" progId="Equation.3">
                  <p:embed/>
                </p:oleObj>
              </mc:Choice>
              <mc:Fallback>
                <p:oleObj name="Formel" r:id="rId11" imgW="2971800" imgH="419040" progId="Equation.3">
                  <p:embed/>
                  <p:pic>
                    <p:nvPicPr>
                      <p:cNvPr id="66" name="Object 16"/>
                      <p:cNvPicPr>
                        <a:picLocks noChangeAspect="1" noChangeArrowheads="1"/>
                      </p:cNvPicPr>
                      <p:nvPr/>
                    </p:nvPicPr>
                    <p:blipFill>
                      <a:blip r:embed="rId12"/>
                      <a:srcRect/>
                      <a:stretch>
                        <a:fillRect/>
                      </a:stretch>
                    </p:blipFill>
                    <p:spPr bwMode="auto">
                      <a:xfrm>
                        <a:off x="1400175" y="5092378"/>
                        <a:ext cx="3917950" cy="549275"/>
                      </a:xfrm>
                      <a:prstGeom prst="rect">
                        <a:avLst/>
                      </a:prstGeom>
                      <a:noFill/>
                      <a:ln>
                        <a:noFill/>
                      </a:ln>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67" name="Picture 66" descr="File:Symbol OK.png - Wikimedia Commons"/>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42681" y="3745856"/>
            <a:ext cx="318301" cy="309813"/>
          </a:xfrm>
          <a:prstGeom prst="rect">
            <a:avLst/>
          </a:prstGeom>
        </p:spPr>
      </p:pic>
      <p:graphicFrame>
        <p:nvGraphicFramePr>
          <p:cNvPr id="68" name="Object 9"/>
          <p:cNvGraphicFramePr>
            <a:graphicFrameLocks noChangeAspect="1"/>
          </p:cNvGraphicFramePr>
          <p:nvPr>
            <p:extLst>
              <p:ext uri="{D42A27DB-BD31-4B8C-83A1-F6EECF244321}">
                <p14:modId xmlns:p14="http://schemas.microsoft.com/office/powerpoint/2010/main" val="1569574409"/>
              </p:ext>
            </p:extLst>
          </p:nvPr>
        </p:nvGraphicFramePr>
        <p:xfrm>
          <a:off x="1379538" y="4085800"/>
          <a:ext cx="1647825" cy="588962"/>
        </p:xfrm>
        <a:graphic>
          <a:graphicData uri="http://schemas.openxmlformats.org/presentationml/2006/ole">
            <mc:AlternateContent xmlns:mc="http://schemas.openxmlformats.org/markup-compatibility/2006">
              <mc:Choice xmlns:v="urn:schemas-microsoft-com:vml" Requires="v">
                <p:oleObj name="Equation" r:id="rId14" imgW="1168200" imgH="419040" progId="Equation.3">
                  <p:embed/>
                </p:oleObj>
              </mc:Choice>
              <mc:Fallback>
                <p:oleObj name="Equation" r:id="rId14" imgW="1168200" imgH="419040" progId="Equation.3">
                  <p:embed/>
                  <p:pic>
                    <p:nvPicPr>
                      <p:cNvPr id="68" name="Object 9"/>
                      <p:cNvPicPr>
                        <a:picLocks noChangeAspect="1" noChangeArrowheads="1"/>
                      </p:cNvPicPr>
                      <p:nvPr/>
                    </p:nvPicPr>
                    <p:blipFill>
                      <a:blip r:embed="rId15"/>
                      <a:srcRect/>
                      <a:stretch>
                        <a:fillRect/>
                      </a:stretch>
                    </p:blipFill>
                    <p:spPr bwMode="auto">
                      <a:xfrm>
                        <a:off x="1379538" y="4085800"/>
                        <a:ext cx="1647825" cy="588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9" name="Straight Arrow Connector 68"/>
          <p:cNvCxnSpPr/>
          <p:nvPr/>
        </p:nvCxnSpPr>
        <p:spPr>
          <a:xfrm flipH="1">
            <a:off x="4859873" y="5121271"/>
            <a:ext cx="470338" cy="463158"/>
          </a:xfrm>
          <a:prstGeom prst="straightConnector1">
            <a:avLst/>
          </a:prstGeom>
          <a:ln w="38100">
            <a:solidFill>
              <a:srgbClr val="060ABA"/>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70" name="Object 69"/>
          <p:cNvGraphicFramePr>
            <a:graphicFrameLocks noChangeAspect="1"/>
          </p:cNvGraphicFramePr>
          <p:nvPr>
            <p:extLst>
              <p:ext uri="{D42A27DB-BD31-4B8C-83A1-F6EECF244321}">
                <p14:modId xmlns:p14="http://schemas.microsoft.com/office/powerpoint/2010/main" val="1381566738"/>
              </p:ext>
            </p:extLst>
          </p:nvPr>
        </p:nvGraphicFramePr>
        <p:xfrm>
          <a:off x="5231316" y="4884556"/>
          <a:ext cx="338137" cy="249238"/>
        </p:xfrm>
        <a:graphic>
          <a:graphicData uri="http://schemas.openxmlformats.org/presentationml/2006/ole">
            <mc:AlternateContent xmlns:mc="http://schemas.openxmlformats.org/markup-compatibility/2006">
              <mc:Choice xmlns:v="urn:schemas-microsoft-com:vml" Requires="v">
                <p:oleObj name="Equation" r:id="rId16" imgW="241200" imgH="177480" progId="Equation.3">
                  <p:embed/>
                </p:oleObj>
              </mc:Choice>
              <mc:Fallback>
                <p:oleObj name="Equation" r:id="rId16" imgW="241200" imgH="177480" progId="Equation.3">
                  <p:embed/>
                  <p:pic>
                    <p:nvPicPr>
                      <p:cNvPr id="70" name="Object 69"/>
                      <p:cNvPicPr/>
                      <p:nvPr/>
                    </p:nvPicPr>
                    <p:blipFill>
                      <a:blip r:embed="rId17"/>
                      <a:stretch>
                        <a:fillRect/>
                      </a:stretch>
                    </p:blipFill>
                    <p:spPr>
                      <a:xfrm>
                        <a:off x="5231316" y="4884556"/>
                        <a:ext cx="338137" cy="24923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FD7DC4E1-44A6-16ED-2D71-A6A8CDBE052E}"/>
              </a:ext>
            </a:extLst>
          </p:cNvPr>
          <p:cNvSpPr txBox="1"/>
          <p:nvPr/>
        </p:nvSpPr>
        <p:spPr>
          <a:xfrm>
            <a:off x="3707581" y="4499835"/>
            <a:ext cx="1594083" cy="769441"/>
          </a:xfrm>
          <a:prstGeom prst="rect">
            <a:avLst/>
          </a:prstGeom>
          <a:noFill/>
        </p:spPr>
        <p:txBody>
          <a:bodyPr wrap="square" rtlCol="0">
            <a:spAutoFit/>
          </a:bodyPr>
          <a:lstStyle/>
          <a:p>
            <a:r>
              <a:rPr lang="en-US" sz="1100" dirty="0"/>
              <a:t>Primarily to calculate pore pressure increment, with option to update porosity</a:t>
            </a:r>
          </a:p>
        </p:txBody>
      </p:sp>
    </p:spTree>
    <p:extLst>
      <p:ext uri="{BB962C8B-B14F-4D97-AF65-F5344CB8AC3E}">
        <p14:creationId xmlns:p14="http://schemas.microsoft.com/office/powerpoint/2010/main" val="213873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2-phase 1-point MPM formulation</a:t>
            </a:r>
          </a:p>
        </p:txBody>
      </p:sp>
      <mc:AlternateContent xmlns:mc="http://schemas.openxmlformats.org/markup-compatibility/2006" xmlns:a14="http://schemas.microsoft.com/office/drawing/2010/main">
        <mc:Choice Requires="a14">
          <p:sp>
            <p:nvSpPr>
              <p:cNvPr id="24" name="Rectangle 23"/>
              <p:cNvSpPr/>
              <p:nvPr/>
            </p:nvSpPr>
            <p:spPr>
              <a:xfrm>
                <a:off x="877610" y="4180729"/>
                <a:ext cx="3268876" cy="523220"/>
              </a:xfrm>
              <a:prstGeom prst="rect">
                <a:avLst/>
              </a:prstGeom>
            </p:spPr>
            <p:txBody>
              <a:bodyPr wrap="square">
                <a:spAutoFit/>
              </a:bodyPr>
              <a:lstStyle/>
              <a:p>
                <a14:m>
                  <m:oMath xmlns:m="http://schemas.openxmlformats.org/officeDocument/2006/math">
                    <m:r>
                      <a:rPr lang="en-US" sz="2800" b="1" i="1" smtClean="0">
                        <a:solidFill>
                          <a:schemeClr val="tx1"/>
                        </a:solidFill>
                        <a:latin typeface="Cambria Math" panose="02040503050406030204" pitchFamily="18" charset="0"/>
                        <a:ea typeface="Cambria Math" panose="02040503050406030204" pitchFamily="18" charset="0"/>
                      </a:rPr>
                      <m:t>𝝈</m:t>
                    </m:r>
                    <m:r>
                      <a:rPr lang="en-US" sz="2800" b="1" i="1" smtClean="0">
                        <a:solidFill>
                          <a:schemeClr val="tx1"/>
                        </a:solidFill>
                        <a:latin typeface="Cambria Math" panose="02040503050406030204" pitchFamily="18" charset="0"/>
                        <a:ea typeface="Cambria Math" panose="02040503050406030204" pitchFamily="18" charset="0"/>
                      </a:rPr>
                      <m:t>∙</m:t>
                    </m:r>
                    <m:r>
                      <a:rPr lang="en-US" sz="2800" b="1" i="1">
                        <a:solidFill>
                          <a:schemeClr val="tx1"/>
                        </a:solidFill>
                        <a:latin typeface="Cambria Math" panose="02040503050406030204" pitchFamily="18" charset="0"/>
                        <a:ea typeface="Cambria Math" panose="02040503050406030204" pitchFamily="18" charset="0"/>
                      </a:rPr>
                      <m:t>𝒏</m:t>
                    </m:r>
                    <m:r>
                      <a:rPr lang="en-US" sz="2800" i="1">
                        <a:solidFill>
                          <a:schemeClr val="tx1"/>
                        </a:solidFill>
                        <a:latin typeface="Cambria Math" panose="02040503050406030204" pitchFamily="18" charset="0"/>
                        <a:ea typeface="Cambria Math" panose="02040503050406030204" pitchFamily="18" charset="0"/>
                      </a:rPr>
                      <m:t>=</m:t>
                    </m:r>
                    <m:acc>
                      <m:accPr>
                        <m:chr m:val="̅"/>
                        <m:ctrlPr>
                          <a:rPr lang="en-US" sz="2800" b="1" i="1" smtClean="0">
                            <a:solidFill>
                              <a:srgbClr val="C00000"/>
                            </a:solidFill>
                            <a:latin typeface="Cambria Math" panose="02040503050406030204" pitchFamily="18" charset="0"/>
                            <a:ea typeface="Cambria Math" panose="02040503050406030204" pitchFamily="18" charset="0"/>
                          </a:rPr>
                        </m:ctrlPr>
                      </m:accPr>
                      <m:e>
                        <m:r>
                          <a:rPr lang="en-US" sz="2800" b="1" i="1">
                            <a:solidFill>
                              <a:srgbClr val="C00000"/>
                            </a:solidFill>
                            <a:latin typeface="Cambria Math" panose="02040503050406030204" pitchFamily="18" charset="0"/>
                            <a:ea typeface="Cambria Math" panose="02040503050406030204" pitchFamily="18" charset="0"/>
                          </a:rPr>
                          <m:t>𝒕</m:t>
                        </m:r>
                      </m:e>
                    </m:acc>
                  </m:oMath>
                </a14:m>
                <a:r>
                  <a:rPr lang="en-US" sz="2800" b="1" dirty="0">
                    <a:solidFill>
                      <a:schemeClr val="tx1"/>
                    </a:solidFill>
                  </a:rPr>
                  <a:t>  </a:t>
                </a:r>
                <a:r>
                  <a:rPr lang="en-US" sz="2800" dirty="0">
                    <a:solidFill>
                      <a:schemeClr val="tx1"/>
                    </a:solidFill>
                  </a:rPr>
                  <a:t>on  </a:t>
                </a:r>
                <a14:m>
                  <m:oMath xmlns:m="http://schemas.openxmlformats.org/officeDocument/2006/math">
                    <m:sSup>
                      <m:sSupPr>
                        <m:ctrlPr>
                          <a:rPr lang="en-US" sz="2800" b="0" i="1" smtClean="0">
                            <a:solidFill>
                              <a:schemeClr val="tx1"/>
                            </a:solidFill>
                            <a:latin typeface="Cambria Math" panose="02040503050406030204" pitchFamily="18" charset="0"/>
                          </a:rPr>
                        </m:ctrlPr>
                      </m:sSupPr>
                      <m:e>
                        <m:r>
                          <m:rPr>
                            <m:sty m:val="p"/>
                          </m:rPr>
                          <a:rPr lang="el-GR" sz="2800" b="0" i="1" smtClean="0">
                            <a:solidFill>
                              <a:schemeClr val="tx1"/>
                            </a:solidFill>
                            <a:latin typeface="Cambria Math" panose="02040503050406030204" pitchFamily="18" charset="0"/>
                            <a:ea typeface="Cambria Math" panose="02040503050406030204" pitchFamily="18" charset="0"/>
                          </a:rPr>
                          <m:t>Γ</m:t>
                        </m:r>
                      </m:e>
                      <m:sup>
                        <m:r>
                          <a:rPr lang="en-US" sz="2800" b="0" i="1" smtClean="0">
                            <a:solidFill>
                              <a:schemeClr val="tx1"/>
                            </a:solidFill>
                            <a:latin typeface="Cambria Math" panose="02040503050406030204" pitchFamily="18" charset="0"/>
                          </a:rPr>
                          <m:t>𝑡</m:t>
                        </m:r>
                      </m:sup>
                    </m:sSup>
                  </m:oMath>
                </a14:m>
                <a:endParaRPr lang="en-US" sz="28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877610" y="4180729"/>
                <a:ext cx="3268876" cy="523220"/>
              </a:xfrm>
              <a:prstGeom prst="rect">
                <a:avLst/>
              </a:prstGeom>
              <a:blipFill>
                <a:blip r:embed="rId2"/>
                <a:stretch>
                  <a:fillRect t="-12791"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877610" y="2248454"/>
                <a:ext cx="2820181" cy="523220"/>
              </a:xfrm>
              <a:prstGeom prst="rect">
                <a:avLst/>
              </a:prstGeom>
            </p:spPr>
            <p:txBody>
              <a:bodyPr wrap="square">
                <a:spAutoFit/>
              </a:bodyPr>
              <a:lstStyle/>
              <a:p>
                <a14:m>
                  <m:oMath xmlns:m="http://schemas.openxmlformats.org/officeDocument/2006/math">
                    <m:sSub>
                      <m:sSubPr>
                        <m:ctrlPr>
                          <a:rPr lang="en-US" sz="2800" b="1" i="1" smtClean="0">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𝒗</m:t>
                        </m:r>
                      </m:e>
                      <m:sub>
                        <m:r>
                          <a:rPr lang="en-US" sz="2800" b="1" i="1" smtClean="0">
                            <a:latin typeface="Cambria Math" panose="02040503050406030204" pitchFamily="18" charset="0"/>
                            <a:ea typeface="Cambria Math" panose="02040503050406030204" pitchFamily="18" charset="0"/>
                          </a:rPr>
                          <m:t>𝑺</m:t>
                        </m:r>
                      </m:sub>
                    </m:sSub>
                    <m:r>
                      <a:rPr lang="en-US" sz="2800" i="1">
                        <a:latin typeface="Cambria Math" panose="02040503050406030204" pitchFamily="18" charset="0"/>
                        <a:ea typeface="Cambria Math" panose="02040503050406030204" pitchFamily="18" charset="0"/>
                      </a:rPr>
                      <m:t>=</m:t>
                    </m:r>
                    <m:sSub>
                      <m:sSubPr>
                        <m:ctrlPr>
                          <a:rPr lang="en-US" sz="2800" b="1" i="1" smtClean="0">
                            <a:solidFill>
                              <a:srgbClr val="C00000"/>
                            </a:solidFill>
                            <a:latin typeface="Cambria Math" panose="02040503050406030204" pitchFamily="18" charset="0"/>
                            <a:ea typeface="Cambria Math" panose="02040503050406030204" pitchFamily="18" charset="0"/>
                          </a:rPr>
                        </m:ctrlPr>
                      </m:sSubPr>
                      <m:e>
                        <m:acc>
                          <m:accPr>
                            <m:chr m:val="̅"/>
                            <m:ctrlPr>
                              <a:rPr lang="en-US" sz="2800" b="1" i="1">
                                <a:solidFill>
                                  <a:srgbClr val="C00000"/>
                                </a:solidFill>
                                <a:latin typeface="Cambria Math" panose="02040503050406030204" pitchFamily="18" charset="0"/>
                                <a:ea typeface="Cambria Math" panose="02040503050406030204" pitchFamily="18" charset="0"/>
                              </a:rPr>
                            </m:ctrlPr>
                          </m:accPr>
                          <m:e>
                            <m:r>
                              <a:rPr lang="en-US" sz="2800" b="1" i="1">
                                <a:solidFill>
                                  <a:srgbClr val="C00000"/>
                                </a:solidFill>
                                <a:latin typeface="Cambria Math" panose="02040503050406030204" pitchFamily="18" charset="0"/>
                                <a:ea typeface="Cambria Math" panose="02040503050406030204" pitchFamily="18" charset="0"/>
                              </a:rPr>
                              <m:t>𝒗</m:t>
                            </m:r>
                          </m:e>
                        </m:acc>
                      </m:e>
                      <m:sub>
                        <m:r>
                          <a:rPr lang="en-US" sz="2800" b="1" i="1" smtClean="0">
                            <a:solidFill>
                              <a:srgbClr val="C00000"/>
                            </a:solidFill>
                            <a:latin typeface="Cambria Math" panose="02040503050406030204" pitchFamily="18" charset="0"/>
                            <a:ea typeface="Cambria Math" panose="02040503050406030204" pitchFamily="18" charset="0"/>
                          </a:rPr>
                          <m:t>𝑺</m:t>
                        </m:r>
                      </m:sub>
                    </m:sSub>
                  </m:oMath>
                </a14:m>
                <a:r>
                  <a:rPr lang="en-US" sz="2800" dirty="0">
                    <a:solidFill>
                      <a:schemeClr val="tx1"/>
                    </a:solidFill>
                  </a:rPr>
                  <a:t> on  </a:t>
                </a:r>
                <a14:m>
                  <m:oMath xmlns:m="http://schemas.openxmlformats.org/officeDocument/2006/math">
                    <m:sSup>
                      <m:sSupPr>
                        <m:ctrlPr>
                          <a:rPr lang="en-US" sz="2800" i="1">
                            <a:solidFill>
                              <a:schemeClr val="tx1"/>
                            </a:solidFill>
                            <a:latin typeface="Cambria Math" panose="02040503050406030204" pitchFamily="18" charset="0"/>
                          </a:rPr>
                        </m:ctrlPr>
                      </m:sSupPr>
                      <m:e>
                        <m:r>
                          <m:rPr>
                            <m:sty m:val="p"/>
                          </m:rPr>
                          <a:rPr lang="el-GR" sz="2800" i="1">
                            <a:solidFill>
                              <a:schemeClr val="tx1"/>
                            </a:solidFill>
                            <a:latin typeface="Cambria Math" panose="02040503050406030204" pitchFamily="18" charset="0"/>
                            <a:ea typeface="Cambria Math" panose="02040503050406030204" pitchFamily="18" charset="0"/>
                          </a:rPr>
                          <m:t>Γ</m:t>
                        </m:r>
                      </m:e>
                      <m:sup>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b="0" i="1" smtClean="0">
                                <a:latin typeface="Cambria Math" panose="02040503050406030204" pitchFamily="18" charset="0"/>
                              </a:rPr>
                              <m:t>𝑆</m:t>
                            </m:r>
                          </m:sub>
                        </m:sSub>
                      </m:sup>
                    </m:sSup>
                  </m:oMath>
                </a14:m>
                <a:endParaRPr lang="en-US" sz="28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877610" y="2248454"/>
                <a:ext cx="2820181" cy="523220"/>
              </a:xfrm>
              <a:prstGeom prst="rect">
                <a:avLst/>
              </a:prstGeom>
              <a:blipFill>
                <a:blip r:embed="rId3"/>
                <a:stretch>
                  <a:fillRect t="-12791" b="-31395"/>
                </a:stretch>
              </a:blipFill>
            </p:spPr>
            <p:txBody>
              <a:bodyPr/>
              <a:lstStyle/>
              <a:p>
                <a:r>
                  <a:rPr lang="en-US">
                    <a:noFill/>
                  </a:rPr>
                  <a:t> </a:t>
                </a:r>
              </a:p>
            </p:txBody>
          </p:sp>
        </mc:Fallback>
      </mc:AlternateContent>
      <p:sp>
        <p:nvSpPr>
          <p:cNvPr id="26" name="Rectangle 25"/>
          <p:cNvSpPr/>
          <p:nvPr/>
        </p:nvSpPr>
        <p:spPr>
          <a:xfrm>
            <a:off x="877610" y="3826528"/>
            <a:ext cx="3246698" cy="461665"/>
          </a:xfrm>
          <a:prstGeom prst="rect">
            <a:avLst/>
          </a:prstGeom>
        </p:spPr>
        <p:txBody>
          <a:bodyPr wrap="square">
            <a:spAutoFit/>
          </a:bodyPr>
          <a:lstStyle/>
          <a:p>
            <a:r>
              <a:rPr lang="en-US" sz="2400" dirty="0">
                <a:solidFill>
                  <a:srgbClr val="C00000"/>
                </a:solidFill>
              </a:rPr>
              <a:t>Prescribed traction</a:t>
            </a:r>
          </a:p>
        </p:txBody>
      </p:sp>
      <p:sp>
        <p:nvSpPr>
          <p:cNvPr id="27" name="Rectangle 26"/>
          <p:cNvSpPr/>
          <p:nvPr/>
        </p:nvSpPr>
        <p:spPr>
          <a:xfrm>
            <a:off x="862903" y="1911428"/>
            <a:ext cx="4288570" cy="461665"/>
          </a:xfrm>
          <a:prstGeom prst="rect">
            <a:avLst/>
          </a:prstGeom>
        </p:spPr>
        <p:txBody>
          <a:bodyPr wrap="square">
            <a:spAutoFit/>
          </a:bodyPr>
          <a:lstStyle/>
          <a:p>
            <a:r>
              <a:rPr lang="en-US" sz="2400" dirty="0">
                <a:solidFill>
                  <a:srgbClr val="C00000"/>
                </a:solidFill>
              </a:rPr>
              <a:t>Prescribed velocity</a:t>
            </a:r>
          </a:p>
        </p:txBody>
      </p:sp>
      <mc:AlternateContent xmlns:mc="http://schemas.openxmlformats.org/markup-compatibility/2006" xmlns:a14="http://schemas.microsoft.com/office/drawing/2010/main">
        <mc:Choice Requires="a14">
          <p:sp>
            <p:nvSpPr>
              <p:cNvPr id="28" name="Rectangle 27"/>
              <p:cNvSpPr/>
              <p:nvPr/>
            </p:nvSpPr>
            <p:spPr>
              <a:xfrm>
                <a:off x="5234780" y="4186133"/>
                <a:ext cx="3637338" cy="523220"/>
              </a:xfrm>
              <a:prstGeom prst="rect">
                <a:avLst/>
              </a:prstGeom>
            </p:spPr>
            <p:txBody>
              <a:bodyPr wrap="square">
                <a:spAutoFit/>
              </a:bodyPr>
              <a:lstStyle/>
              <a:p>
                <a14:m>
                  <m:oMath xmlns:m="http://schemas.openxmlformats.org/officeDocument/2006/math">
                    <m:r>
                      <a:rPr lang="en-US" sz="2800" b="1" i="1" smtClean="0">
                        <a:solidFill>
                          <a:schemeClr val="tx1"/>
                        </a:solidFill>
                        <a:latin typeface="Cambria Math" panose="02040503050406030204" pitchFamily="18" charset="0"/>
                        <a:ea typeface="Cambria Math" panose="02040503050406030204" pitchFamily="18" charset="0"/>
                      </a:rPr>
                      <m:t>𝒑</m:t>
                    </m:r>
                    <m:r>
                      <a:rPr lang="en-US" sz="2800" b="1" i="1" smtClean="0">
                        <a:solidFill>
                          <a:schemeClr val="tx1"/>
                        </a:solidFill>
                        <a:latin typeface="Cambria Math" panose="02040503050406030204" pitchFamily="18" charset="0"/>
                        <a:ea typeface="Cambria Math" panose="02040503050406030204" pitchFamily="18" charset="0"/>
                      </a:rPr>
                      <m:t>∙</m:t>
                    </m:r>
                    <m:r>
                      <a:rPr lang="en-US" sz="2800" b="1" i="1">
                        <a:solidFill>
                          <a:schemeClr val="tx1"/>
                        </a:solidFill>
                        <a:latin typeface="Cambria Math" panose="02040503050406030204" pitchFamily="18" charset="0"/>
                        <a:ea typeface="Cambria Math" panose="02040503050406030204" pitchFamily="18" charset="0"/>
                      </a:rPr>
                      <m:t>𝒏</m:t>
                    </m:r>
                    <m:r>
                      <a:rPr lang="en-US" sz="2800" i="1">
                        <a:solidFill>
                          <a:schemeClr val="tx1"/>
                        </a:solidFill>
                        <a:latin typeface="Cambria Math" panose="02040503050406030204" pitchFamily="18" charset="0"/>
                        <a:ea typeface="Cambria Math" panose="02040503050406030204" pitchFamily="18" charset="0"/>
                      </a:rPr>
                      <m:t>=</m:t>
                    </m:r>
                    <m:acc>
                      <m:accPr>
                        <m:chr m:val="̅"/>
                        <m:ctrlPr>
                          <a:rPr lang="en-US" sz="2800" b="1" i="1" smtClean="0">
                            <a:solidFill>
                              <a:srgbClr val="060ABA"/>
                            </a:solidFill>
                            <a:latin typeface="Cambria Math" panose="02040503050406030204" pitchFamily="18" charset="0"/>
                            <a:ea typeface="Cambria Math" panose="02040503050406030204" pitchFamily="18" charset="0"/>
                          </a:rPr>
                        </m:ctrlPr>
                      </m:accPr>
                      <m:e>
                        <m:r>
                          <a:rPr lang="en-US" sz="2800" b="1" i="1" smtClean="0">
                            <a:solidFill>
                              <a:srgbClr val="060ABA"/>
                            </a:solidFill>
                            <a:latin typeface="Cambria Math" panose="02040503050406030204" pitchFamily="18" charset="0"/>
                            <a:ea typeface="Cambria Math" panose="02040503050406030204" pitchFamily="18" charset="0"/>
                          </a:rPr>
                          <m:t>𝒑</m:t>
                        </m:r>
                      </m:e>
                    </m:acc>
                  </m:oMath>
                </a14:m>
                <a:r>
                  <a:rPr lang="en-US" sz="2800" b="1" dirty="0">
                    <a:solidFill>
                      <a:schemeClr val="tx1"/>
                    </a:solidFill>
                  </a:rPr>
                  <a:t>  </a:t>
                </a:r>
                <a:r>
                  <a:rPr lang="en-US" sz="2800" dirty="0">
                    <a:solidFill>
                      <a:schemeClr val="tx1"/>
                    </a:solidFill>
                  </a:rPr>
                  <a:t>on  </a:t>
                </a:r>
                <a14:m>
                  <m:oMath xmlns:m="http://schemas.openxmlformats.org/officeDocument/2006/math">
                    <m:sSup>
                      <m:sSupPr>
                        <m:ctrlPr>
                          <a:rPr lang="en-US" sz="2800" b="0" i="1" smtClean="0">
                            <a:solidFill>
                              <a:schemeClr val="tx1"/>
                            </a:solidFill>
                            <a:latin typeface="Cambria Math" panose="02040503050406030204" pitchFamily="18" charset="0"/>
                          </a:rPr>
                        </m:ctrlPr>
                      </m:sSupPr>
                      <m:e>
                        <m:r>
                          <m:rPr>
                            <m:sty m:val="p"/>
                          </m:rPr>
                          <a:rPr lang="el-GR" sz="2800" b="0" i="1" smtClean="0">
                            <a:solidFill>
                              <a:schemeClr val="tx1"/>
                            </a:solidFill>
                            <a:latin typeface="Cambria Math" panose="02040503050406030204" pitchFamily="18" charset="0"/>
                            <a:ea typeface="Cambria Math" panose="02040503050406030204" pitchFamily="18" charset="0"/>
                          </a:rPr>
                          <m:t>Γ</m:t>
                        </m:r>
                      </m:e>
                      <m:sup>
                        <m:r>
                          <a:rPr lang="en-US" sz="2800" b="0" i="1" smtClean="0">
                            <a:solidFill>
                              <a:schemeClr val="tx1"/>
                            </a:solidFill>
                            <a:latin typeface="Cambria Math" panose="02040503050406030204" pitchFamily="18" charset="0"/>
                          </a:rPr>
                          <m:t>𝑝</m:t>
                        </m:r>
                      </m:sup>
                    </m:sSup>
                  </m:oMath>
                </a14:m>
                <a:endParaRPr lang="en-US" sz="2800" dirty="0">
                  <a:solidFill>
                    <a:schemeClr val="tx1"/>
                  </a:solidFill>
                </a:endParaRPr>
              </a:p>
            </p:txBody>
          </p:sp>
        </mc:Choice>
        <mc:Fallback xmlns="">
          <p:sp>
            <p:nvSpPr>
              <p:cNvPr id="28" name="Rectangle 27"/>
              <p:cNvSpPr>
                <a:spLocks noRot="1" noChangeAspect="1" noMove="1" noResize="1" noEditPoints="1" noAdjustHandles="1" noChangeArrowheads="1" noChangeShapeType="1" noTextEdit="1"/>
              </p:cNvSpPr>
              <p:nvPr/>
            </p:nvSpPr>
            <p:spPr>
              <a:xfrm>
                <a:off x="5234780" y="4186133"/>
                <a:ext cx="3637338" cy="523220"/>
              </a:xfrm>
              <a:prstGeom prst="rect">
                <a:avLst/>
              </a:prstGeom>
              <a:blipFill>
                <a:blip r:embed="rId4"/>
                <a:stretch>
                  <a:fillRect t="-12791"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5234780" y="2253858"/>
                <a:ext cx="3280570" cy="523220"/>
              </a:xfrm>
              <a:prstGeom prst="rect">
                <a:avLst/>
              </a:prstGeom>
            </p:spPr>
            <p:txBody>
              <a:bodyPr wrap="square">
                <a:spAutoFit/>
              </a:bodyPr>
              <a:lstStyle/>
              <a:p>
                <a14:m>
                  <m:oMath xmlns:m="http://schemas.openxmlformats.org/officeDocument/2006/math">
                    <m:sSub>
                      <m:sSubPr>
                        <m:ctrlPr>
                          <a:rPr lang="en-US" sz="2800" b="1" i="1" smtClean="0">
                            <a:solidFill>
                              <a:schemeClr val="tx1"/>
                            </a:solidFill>
                            <a:latin typeface="Cambria Math" panose="02040503050406030204" pitchFamily="18" charset="0"/>
                            <a:ea typeface="Cambria Math" panose="02040503050406030204" pitchFamily="18" charset="0"/>
                          </a:rPr>
                        </m:ctrlPr>
                      </m:sSubPr>
                      <m:e>
                        <m:r>
                          <a:rPr lang="en-US" sz="2800" b="1" i="1" smtClean="0">
                            <a:solidFill>
                              <a:schemeClr val="tx1"/>
                            </a:solidFill>
                            <a:latin typeface="Cambria Math" panose="02040503050406030204" pitchFamily="18" charset="0"/>
                            <a:ea typeface="Cambria Math" panose="02040503050406030204" pitchFamily="18" charset="0"/>
                          </a:rPr>
                          <m:t>𝒗</m:t>
                        </m:r>
                      </m:e>
                      <m:sub>
                        <m:r>
                          <a:rPr lang="en-US" sz="2800" b="1" i="1" smtClean="0">
                            <a:solidFill>
                              <a:schemeClr val="tx1"/>
                            </a:solidFill>
                            <a:latin typeface="Cambria Math" panose="02040503050406030204" pitchFamily="18" charset="0"/>
                            <a:ea typeface="Cambria Math" panose="02040503050406030204" pitchFamily="18" charset="0"/>
                          </a:rPr>
                          <m:t>𝑳</m:t>
                        </m:r>
                      </m:sub>
                    </m:sSub>
                    <m:r>
                      <a:rPr lang="en-US" sz="2800" i="1">
                        <a:solidFill>
                          <a:schemeClr val="tx1"/>
                        </a:solidFill>
                        <a:latin typeface="Cambria Math" panose="02040503050406030204" pitchFamily="18" charset="0"/>
                        <a:ea typeface="Cambria Math" panose="02040503050406030204" pitchFamily="18" charset="0"/>
                      </a:rPr>
                      <m:t>=</m:t>
                    </m:r>
                    <m:sSub>
                      <m:sSubPr>
                        <m:ctrlPr>
                          <a:rPr lang="en-US" sz="2800" b="1" i="1" smtClean="0">
                            <a:solidFill>
                              <a:srgbClr val="060ABA"/>
                            </a:solidFill>
                            <a:latin typeface="Cambria Math" panose="02040503050406030204" pitchFamily="18" charset="0"/>
                            <a:ea typeface="Cambria Math" panose="02040503050406030204" pitchFamily="18" charset="0"/>
                          </a:rPr>
                        </m:ctrlPr>
                      </m:sSubPr>
                      <m:e>
                        <m:acc>
                          <m:accPr>
                            <m:chr m:val="̅"/>
                            <m:ctrlPr>
                              <a:rPr lang="en-US" sz="2800" b="1" i="1" smtClean="0">
                                <a:solidFill>
                                  <a:srgbClr val="060ABA"/>
                                </a:solidFill>
                                <a:latin typeface="Cambria Math" panose="02040503050406030204" pitchFamily="18" charset="0"/>
                                <a:ea typeface="Cambria Math" panose="02040503050406030204" pitchFamily="18" charset="0"/>
                              </a:rPr>
                            </m:ctrlPr>
                          </m:accPr>
                          <m:e>
                            <m:r>
                              <a:rPr lang="en-US" sz="2800" b="1" i="1" smtClean="0">
                                <a:solidFill>
                                  <a:srgbClr val="060ABA"/>
                                </a:solidFill>
                                <a:latin typeface="Cambria Math" panose="02040503050406030204" pitchFamily="18" charset="0"/>
                                <a:ea typeface="Cambria Math" panose="02040503050406030204" pitchFamily="18" charset="0"/>
                              </a:rPr>
                              <m:t>𝒗</m:t>
                            </m:r>
                          </m:e>
                        </m:acc>
                      </m:e>
                      <m:sub>
                        <m:r>
                          <a:rPr lang="en-US" sz="2800" b="1" i="1" smtClean="0">
                            <a:solidFill>
                              <a:srgbClr val="060ABA"/>
                            </a:solidFill>
                            <a:latin typeface="Cambria Math" panose="02040503050406030204" pitchFamily="18" charset="0"/>
                            <a:ea typeface="Cambria Math" panose="02040503050406030204" pitchFamily="18" charset="0"/>
                          </a:rPr>
                          <m:t>𝑳</m:t>
                        </m:r>
                      </m:sub>
                    </m:sSub>
                  </m:oMath>
                </a14:m>
                <a:r>
                  <a:rPr lang="en-US" sz="2800" dirty="0">
                    <a:solidFill>
                      <a:schemeClr val="tx1"/>
                    </a:solidFill>
                  </a:rPr>
                  <a:t> on  </a:t>
                </a:r>
                <a14:m>
                  <m:oMath xmlns:m="http://schemas.openxmlformats.org/officeDocument/2006/math">
                    <m:sSup>
                      <m:sSupPr>
                        <m:ctrlPr>
                          <a:rPr lang="en-US" sz="2800" i="1">
                            <a:solidFill>
                              <a:schemeClr val="tx1"/>
                            </a:solidFill>
                            <a:latin typeface="Cambria Math" panose="02040503050406030204" pitchFamily="18" charset="0"/>
                          </a:rPr>
                        </m:ctrlPr>
                      </m:sSupPr>
                      <m:e>
                        <m:r>
                          <m:rPr>
                            <m:sty m:val="p"/>
                          </m:rPr>
                          <a:rPr lang="el-GR" sz="2800" i="1">
                            <a:solidFill>
                              <a:schemeClr val="tx1"/>
                            </a:solidFill>
                            <a:latin typeface="Cambria Math" panose="02040503050406030204" pitchFamily="18" charset="0"/>
                            <a:ea typeface="Cambria Math" panose="02040503050406030204" pitchFamily="18" charset="0"/>
                          </a:rPr>
                          <m:t>Γ</m:t>
                        </m:r>
                      </m:e>
                      <m:sup>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𝑣</m:t>
                            </m:r>
                          </m:e>
                          <m:sub>
                            <m:r>
                              <a:rPr lang="en-US" sz="2800" b="0" i="1" smtClean="0">
                                <a:solidFill>
                                  <a:schemeClr val="tx1"/>
                                </a:solidFill>
                                <a:latin typeface="Cambria Math" panose="02040503050406030204" pitchFamily="18" charset="0"/>
                              </a:rPr>
                              <m:t>𝐿</m:t>
                            </m:r>
                          </m:sub>
                        </m:sSub>
                      </m:sup>
                    </m:sSup>
                  </m:oMath>
                </a14:m>
                <a:endParaRPr lang="en-US" sz="2800" dirty="0">
                  <a:solidFill>
                    <a:schemeClr val="tx1"/>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5234780" y="2253858"/>
                <a:ext cx="3280570" cy="523220"/>
              </a:xfrm>
              <a:prstGeom prst="rect">
                <a:avLst/>
              </a:prstGeom>
              <a:blipFill>
                <a:blip r:embed="rId5"/>
                <a:stretch>
                  <a:fillRect t="-12791" b="-31395"/>
                </a:stretch>
              </a:blipFill>
            </p:spPr>
            <p:txBody>
              <a:bodyPr/>
              <a:lstStyle/>
              <a:p>
                <a:r>
                  <a:rPr lang="en-US">
                    <a:noFill/>
                  </a:rPr>
                  <a:t> </a:t>
                </a:r>
              </a:p>
            </p:txBody>
          </p:sp>
        </mc:Fallback>
      </mc:AlternateContent>
      <p:sp>
        <p:nvSpPr>
          <p:cNvPr id="30" name="Rectangle 29"/>
          <p:cNvSpPr/>
          <p:nvPr/>
        </p:nvSpPr>
        <p:spPr>
          <a:xfrm>
            <a:off x="5234780" y="3831932"/>
            <a:ext cx="3909220" cy="461665"/>
          </a:xfrm>
          <a:prstGeom prst="rect">
            <a:avLst/>
          </a:prstGeom>
        </p:spPr>
        <p:txBody>
          <a:bodyPr wrap="square">
            <a:spAutoFit/>
          </a:bodyPr>
          <a:lstStyle/>
          <a:p>
            <a:r>
              <a:rPr lang="en-US" sz="2400" dirty="0">
                <a:solidFill>
                  <a:srgbClr val="060ABA"/>
                </a:solidFill>
                <a:latin typeface="+mn-lt"/>
              </a:rPr>
              <a:t>Prescribed pore pressure</a:t>
            </a:r>
          </a:p>
        </p:txBody>
      </p:sp>
      <p:sp>
        <p:nvSpPr>
          <p:cNvPr id="31" name="Rectangle 30"/>
          <p:cNvSpPr/>
          <p:nvPr/>
        </p:nvSpPr>
        <p:spPr>
          <a:xfrm>
            <a:off x="5220072" y="1916832"/>
            <a:ext cx="3374873" cy="461665"/>
          </a:xfrm>
          <a:prstGeom prst="rect">
            <a:avLst/>
          </a:prstGeom>
        </p:spPr>
        <p:txBody>
          <a:bodyPr wrap="square">
            <a:spAutoFit/>
          </a:bodyPr>
          <a:lstStyle/>
          <a:p>
            <a:r>
              <a:rPr lang="en-US" sz="2400" dirty="0">
                <a:solidFill>
                  <a:srgbClr val="060ABA"/>
                </a:solidFill>
                <a:latin typeface="+mn-lt"/>
              </a:rPr>
              <a:t>Prescribed</a:t>
            </a:r>
            <a:r>
              <a:rPr lang="en-US" sz="2400" dirty="0">
                <a:solidFill>
                  <a:schemeClr val="accent1"/>
                </a:solidFill>
              </a:rPr>
              <a:t> </a:t>
            </a:r>
            <a:r>
              <a:rPr lang="en-US" sz="2400" dirty="0">
                <a:solidFill>
                  <a:srgbClr val="060ABA"/>
                </a:solidFill>
                <a:latin typeface="+mn-lt"/>
              </a:rPr>
              <a:t>velocity</a:t>
            </a:r>
          </a:p>
        </p:txBody>
      </p:sp>
      <p:sp>
        <p:nvSpPr>
          <p:cNvPr id="3" name="Rectangle 2"/>
          <p:cNvSpPr/>
          <p:nvPr/>
        </p:nvSpPr>
        <p:spPr>
          <a:xfrm>
            <a:off x="178738" y="1241385"/>
            <a:ext cx="8281097" cy="461665"/>
          </a:xfrm>
          <a:prstGeom prst="rect">
            <a:avLst/>
          </a:prstGeom>
        </p:spPr>
        <p:txBody>
          <a:bodyPr wrap="square">
            <a:spAutoFit/>
          </a:bodyPr>
          <a:lstStyle/>
          <a:p>
            <a:pPr marL="342900" indent="-342900">
              <a:buFont typeface="Arial" panose="020B0604020202020204" pitchFamily="34" charset="0"/>
              <a:buChar char="•"/>
            </a:pPr>
            <a:r>
              <a:rPr lang="en-US" sz="2400" b="1" dirty="0" err="1"/>
              <a:t>Dirichlet</a:t>
            </a:r>
            <a:r>
              <a:rPr lang="en-US" sz="2400" b="1" dirty="0"/>
              <a:t> boundary conditions </a:t>
            </a:r>
            <a:r>
              <a:rPr lang="en-US" dirty="0"/>
              <a:t>(affect the solution) </a:t>
            </a:r>
            <a:endParaRPr lang="en-US" sz="2400" dirty="0"/>
          </a:p>
        </p:txBody>
      </p:sp>
      <p:sp>
        <p:nvSpPr>
          <p:cNvPr id="17" name="Rectangle 16"/>
          <p:cNvSpPr/>
          <p:nvPr/>
        </p:nvSpPr>
        <p:spPr>
          <a:xfrm>
            <a:off x="178738" y="3224255"/>
            <a:ext cx="9598156" cy="461665"/>
          </a:xfrm>
          <a:prstGeom prst="rect">
            <a:avLst/>
          </a:prstGeom>
        </p:spPr>
        <p:txBody>
          <a:bodyPr wrap="square">
            <a:spAutoFit/>
          </a:bodyPr>
          <a:lstStyle/>
          <a:p>
            <a:pPr marL="342900" indent="-342900">
              <a:buFont typeface="Arial" panose="020B0604020202020204" pitchFamily="34" charset="0"/>
              <a:buChar char="•"/>
            </a:pPr>
            <a:r>
              <a:rPr lang="en-US" sz="2400" b="1" dirty="0"/>
              <a:t>Neumann boundary conditions </a:t>
            </a:r>
            <a:r>
              <a:rPr lang="en-US" dirty="0"/>
              <a:t>(affect spatial derivative of solution)</a:t>
            </a:r>
            <a:endParaRPr lang="en-US" sz="2400" dirty="0"/>
          </a:p>
        </p:txBody>
      </p:sp>
      <mc:AlternateContent xmlns:mc="http://schemas.openxmlformats.org/markup-compatibility/2006" xmlns:a14="http://schemas.microsoft.com/office/drawing/2010/main">
        <mc:Choice Requires="a14">
          <p:sp>
            <p:nvSpPr>
              <p:cNvPr id="5" name="TextBox 4"/>
              <p:cNvSpPr txBox="1"/>
              <p:nvPr/>
            </p:nvSpPr>
            <p:spPr>
              <a:xfrm>
                <a:off x="573088" y="5543550"/>
                <a:ext cx="8193653" cy="461665"/>
              </a:xfrm>
              <a:prstGeom prst="rect">
                <a:avLst/>
              </a:prstGeom>
              <a:noFill/>
              <a:ln>
                <a:solidFill>
                  <a:schemeClr val="tx1"/>
                </a:solidFill>
              </a:ln>
            </p:spPr>
            <p:txBody>
              <a:bodyPr wrap="square" rtlCol="0">
                <a:spAutoFit/>
              </a:bodyPr>
              <a:lstStyle/>
              <a:p>
                <a:r>
                  <a:rPr lang="en-US" sz="2400" dirty="0"/>
                  <a:t>Note: “Free” boundary </a:t>
                </a:r>
                <a:r>
                  <a:rPr lang="en-US" sz="2400" dirty="0">
                    <a:sym typeface="Wingdings" panose="05000000000000000000" pitchFamily="2" charset="2"/>
                  </a:rPr>
                  <a:t> </a:t>
                </a:r>
                <a14:m>
                  <m:oMath xmlns:m="http://schemas.openxmlformats.org/officeDocument/2006/math">
                    <m:acc>
                      <m:accPr>
                        <m:chr m:val="̅"/>
                        <m:ctrlPr>
                          <a:rPr lang="en-US" sz="2400" b="1" i="1">
                            <a:solidFill>
                              <a:srgbClr val="C00000"/>
                            </a:solidFill>
                            <a:latin typeface="Cambria Math" panose="02040503050406030204" pitchFamily="18" charset="0"/>
                            <a:ea typeface="Cambria Math" panose="02040503050406030204" pitchFamily="18" charset="0"/>
                          </a:rPr>
                        </m:ctrlPr>
                      </m:accPr>
                      <m:e>
                        <m:r>
                          <a:rPr lang="en-US" sz="2400" b="1" i="1">
                            <a:solidFill>
                              <a:srgbClr val="C00000"/>
                            </a:solidFill>
                            <a:latin typeface="Cambria Math" panose="02040503050406030204" pitchFamily="18" charset="0"/>
                            <a:ea typeface="Cambria Math" panose="02040503050406030204" pitchFamily="18" charset="0"/>
                          </a:rPr>
                          <m:t>𝒕</m:t>
                        </m:r>
                      </m:e>
                    </m:acc>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𝟎</m:t>
                    </m:r>
                    <m:r>
                      <a:rPr lang="en-US" sz="2400" b="1" i="1" smtClean="0">
                        <a:solidFill>
                          <a:srgbClr val="C00000"/>
                        </a:solidFill>
                        <a:latin typeface="Cambria Math" panose="02040503050406030204" pitchFamily="18" charset="0"/>
                        <a:ea typeface="Cambria Math" panose="02040503050406030204" pitchFamily="18" charset="0"/>
                      </a:rPr>
                      <m:t> ,  </m:t>
                    </m:r>
                    <m:acc>
                      <m:accPr>
                        <m:chr m:val="̅"/>
                        <m:ctrlPr>
                          <a:rPr lang="en-US" sz="2400" b="1" i="1">
                            <a:solidFill>
                              <a:srgbClr val="060ABA"/>
                            </a:solidFill>
                            <a:latin typeface="Cambria Math" panose="02040503050406030204" pitchFamily="18" charset="0"/>
                            <a:ea typeface="Cambria Math" panose="02040503050406030204" pitchFamily="18" charset="0"/>
                          </a:rPr>
                        </m:ctrlPr>
                      </m:accPr>
                      <m:e>
                        <m:r>
                          <a:rPr lang="en-US" sz="2400" b="1" i="1">
                            <a:solidFill>
                              <a:srgbClr val="060ABA"/>
                            </a:solidFill>
                            <a:latin typeface="Cambria Math" panose="02040503050406030204" pitchFamily="18" charset="0"/>
                            <a:ea typeface="Cambria Math" panose="02040503050406030204" pitchFamily="18" charset="0"/>
                          </a:rPr>
                          <m:t>𝒑</m:t>
                        </m:r>
                      </m:e>
                    </m:acc>
                    <m:r>
                      <a:rPr lang="en-US" sz="2400" b="1" i="1" smtClean="0">
                        <a:solidFill>
                          <a:srgbClr val="060ABA"/>
                        </a:solidFill>
                        <a:latin typeface="Cambria Math" panose="02040503050406030204" pitchFamily="18" charset="0"/>
                        <a:ea typeface="Cambria Math" panose="02040503050406030204" pitchFamily="18" charset="0"/>
                      </a:rPr>
                      <m:t>=</m:t>
                    </m:r>
                    <m:r>
                      <a:rPr lang="en-US" sz="2400" b="1" i="1" smtClean="0">
                        <a:solidFill>
                          <a:srgbClr val="060ABA"/>
                        </a:solidFill>
                        <a:latin typeface="Cambria Math" panose="02040503050406030204" pitchFamily="18" charset="0"/>
                        <a:ea typeface="Cambria Math" panose="02040503050406030204" pitchFamily="18" charset="0"/>
                      </a:rPr>
                      <m:t>𝟎</m:t>
                    </m:r>
                  </m:oMath>
                </a14:m>
                <a:r>
                  <a:rPr lang="en-US" sz="2400" dirty="0"/>
                  <a:t>  </a:t>
                </a:r>
                <a:r>
                  <a:rPr lang="en-US" sz="2400" dirty="0">
                    <a:sym typeface="Wingdings" panose="05000000000000000000" pitchFamily="2" charset="2"/>
                  </a:rPr>
                  <a:t> fully permeable </a:t>
                </a:r>
                <a:r>
                  <a:rPr lang="en-US" sz="2400"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573088" y="5543550"/>
                <a:ext cx="8193653" cy="461665"/>
              </a:xfrm>
              <a:prstGeom prst="rect">
                <a:avLst/>
              </a:prstGeom>
              <a:blipFill>
                <a:blip r:embed="rId6"/>
                <a:stretch>
                  <a:fillRect l="-1040" t="-7692" r="-74" b="-28205"/>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7644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2112529" y="3060525"/>
            <a:ext cx="4383521" cy="204950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1" name="TextBox 50"/>
          <p:cNvSpPr txBox="1"/>
          <p:nvPr/>
        </p:nvSpPr>
        <p:spPr>
          <a:xfrm>
            <a:off x="3515755" y="3537267"/>
            <a:ext cx="2594267" cy="461665"/>
          </a:xfrm>
          <a:prstGeom prst="rect">
            <a:avLst/>
          </a:prstGeom>
          <a:solidFill>
            <a:schemeClr val="bg1"/>
          </a:solidFill>
        </p:spPr>
        <p:txBody>
          <a:bodyPr wrap="square" rtlCol="0">
            <a:spAutoFit/>
          </a:bodyPr>
          <a:lstStyle/>
          <a:p>
            <a:r>
              <a:rPr lang="en-US" sz="2400" dirty="0">
                <a:latin typeface="Calibri" panose="020F0502020204030204" pitchFamily="34" charset="0"/>
              </a:rPr>
              <a:t>stress field </a:t>
            </a:r>
            <a:endParaRPr lang="en-GB" sz="24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57" name="Rectangle 56"/>
              <p:cNvSpPr/>
              <p:nvPr/>
            </p:nvSpPr>
            <p:spPr>
              <a:xfrm>
                <a:off x="2422842" y="3540114"/>
                <a:ext cx="996235" cy="523220"/>
              </a:xfrm>
              <a:prstGeom prst="rect">
                <a:avLst/>
              </a:prstGeom>
            </p:spPr>
            <p:txBody>
              <a:bodyPr wrap="none">
                <a:spAutoFit/>
              </a:bodyPr>
              <a:lstStyle/>
              <a:p>
                <a14:m>
                  <m:oMath xmlns:m="http://schemas.openxmlformats.org/officeDocument/2006/math">
                    <m:sSub>
                      <m:sSubPr>
                        <m:ctrlPr>
                          <a:rPr lang="en-US" sz="2800" b="1" i="1" smtClean="0">
                            <a:solidFill>
                              <a:srgbClr val="C00000"/>
                            </a:solidFill>
                            <a:latin typeface="Cambria Math" panose="02040503050406030204" pitchFamily="18" charset="0"/>
                            <a:ea typeface="Cambria Math" panose="02040503050406030204" pitchFamily="18" charset="0"/>
                          </a:rPr>
                        </m:ctrlPr>
                      </m:sSubPr>
                      <m:e>
                        <m:r>
                          <a:rPr lang="en-US" sz="2800" b="1" i="1" smtClean="0">
                            <a:solidFill>
                              <a:srgbClr val="C00000"/>
                            </a:solidFill>
                            <a:latin typeface="Cambria Math" panose="02040503050406030204" pitchFamily="18" charset="0"/>
                            <a:ea typeface="Cambria Math" panose="02040503050406030204" pitchFamily="18" charset="0"/>
                          </a:rPr>
                          <m:t>𝝈</m:t>
                        </m:r>
                      </m:e>
                      <m:sub>
                        <m:r>
                          <a:rPr lang="en-US" sz="2800" b="1" i="1">
                            <a:solidFill>
                              <a:srgbClr val="C00000"/>
                            </a:solidFill>
                            <a:latin typeface="Cambria Math" panose="02040503050406030204" pitchFamily="18" charset="0"/>
                            <a:ea typeface="Cambria Math" panose="02040503050406030204" pitchFamily="18" charset="0"/>
                          </a:rPr>
                          <m:t>𝑺</m:t>
                        </m:r>
                      </m:sub>
                    </m:sSub>
                  </m:oMath>
                </a14:m>
                <a:r>
                  <a:rPr lang="en-US" sz="2800" dirty="0">
                    <a:solidFill>
                      <a:srgbClr val="C00000"/>
                    </a:solidFill>
                  </a:rPr>
                  <a:t>  </a:t>
                </a:r>
                <a14:m>
                  <m:oMath xmlns:m="http://schemas.openxmlformats.org/officeDocument/2006/math">
                    <m:r>
                      <a:rPr lang="en-US" sz="2800" b="1" i="1" smtClean="0">
                        <a:solidFill>
                          <a:srgbClr val="060ABA"/>
                        </a:solidFill>
                        <a:latin typeface="Cambria Math" panose="02040503050406030204" pitchFamily="18" charset="0"/>
                        <a:ea typeface="Cambria Math" panose="02040503050406030204" pitchFamily="18" charset="0"/>
                      </a:rPr>
                      <m:t>𝒑</m:t>
                    </m:r>
                  </m:oMath>
                </a14:m>
                <a:endParaRPr lang="en-US" sz="2800" dirty="0">
                  <a:solidFill>
                    <a:srgbClr val="C00000"/>
                  </a:solidFill>
                </a:endParaRPr>
              </a:p>
            </p:txBody>
          </p:sp>
        </mc:Choice>
        <mc:Fallback xmlns="">
          <p:sp>
            <p:nvSpPr>
              <p:cNvPr id="57" name="Rectangle 56"/>
              <p:cNvSpPr>
                <a:spLocks noRot="1" noChangeAspect="1" noMove="1" noResize="1" noEditPoints="1" noAdjustHandles="1" noChangeArrowheads="1" noChangeShapeType="1" noTextEdit="1"/>
              </p:cNvSpPr>
              <p:nvPr/>
            </p:nvSpPr>
            <p:spPr>
              <a:xfrm>
                <a:off x="2422842" y="3540114"/>
                <a:ext cx="996235" cy="523220"/>
              </a:xfrm>
              <a:prstGeom prst="rect">
                <a:avLst/>
              </a:prstGeom>
              <a:blipFill>
                <a:blip r:embed="rId3"/>
                <a:stretch>
                  <a:fillRect/>
                </a:stretch>
              </a:blipFill>
            </p:spPr>
            <p:txBody>
              <a:bodyPr/>
              <a:lstStyle/>
              <a:p>
                <a:r>
                  <a:rPr lang="en-US">
                    <a:noFill/>
                  </a:rPr>
                  <a:t> </a:t>
                </a:r>
              </a:p>
            </p:txBody>
          </p:sp>
        </mc:Fallback>
      </mc:AlternateContent>
      <p:sp>
        <p:nvSpPr>
          <p:cNvPr id="8" name="Title 7"/>
          <p:cNvSpPr>
            <a:spLocks noGrp="1"/>
          </p:cNvSpPr>
          <p:nvPr>
            <p:ph type="title"/>
          </p:nvPr>
        </p:nvSpPr>
        <p:spPr/>
        <p:txBody>
          <a:bodyPr/>
          <a:lstStyle/>
          <a:p>
            <a:r>
              <a:rPr lang="en-US" dirty="0"/>
              <a:t>2-phase 1-point MPM formulation</a:t>
            </a:r>
            <a:endParaRPr lang="en-GB" dirty="0"/>
          </a:p>
        </p:txBody>
      </p:sp>
      <p:sp>
        <p:nvSpPr>
          <p:cNvPr id="32" name="Rectangle 31"/>
          <p:cNvSpPr/>
          <p:nvPr/>
        </p:nvSpPr>
        <p:spPr>
          <a:xfrm>
            <a:off x="2112530" y="1577310"/>
            <a:ext cx="4383520" cy="98881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4" name="TextBox 33"/>
          <p:cNvSpPr txBox="1"/>
          <p:nvPr/>
        </p:nvSpPr>
        <p:spPr>
          <a:xfrm>
            <a:off x="2374802" y="1637939"/>
            <a:ext cx="3248716" cy="523220"/>
          </a:xfrm>
          <a:prstGeom prst="rect">
            <a:avLst/>
          </a:prstGeom>
          <a:solidFill>
            <a:schemeClr val="bg1"/>
          </a:solidFill>
        </p:spPr>
        <p:txBody>
          <a:bodyPr wrap="square" rtlCol="0">
            <a:spAutoFit/>
          </a:bodyPr>
          <a:lstStyle/>
          <a:p>
            <a:r>
              <a:rPr lang="en-US" sz="2800" u="sng" dirty="0">
                <a:latin typeface="Calibri" panose="020F0502020204030204" pitchFamily="34" charset="0"/>
              </a:rPr>
              <a:t>Primary unknowns:</a:t>
            </a:r>
          </a:p>
        </p:txBody>
      </p:sp>
      <p:sp>
        <p:nvSpPr>
          <p:cNvPr id="40" name="TextBox 39"/>
          <p:cNvSpPr txBox="1"/>
          <p:nvPr/>
        </p:nvSpPr>
        <p:spPr>
          <a:xfrm>
            <a:off x="3487844" y="2071715"/>
            <a:ext cx="1972163" cy="461665"/>
          </a:xfrm>
          <a:prstGeom prst="rect">
            <a:avLst/>
          </a:prstGeom>
          <a:solidFill>
            <a:schemeClr val="bg1"/>
          </a:solidFill>
        </p:spPr>
        <p:txBody>
          <a:bodyPr wrap="square" rtlCol="0">
            <a:spAutoFit/>
          </a:bodyPr>
          <a:lstStyle/>
          <a:p>
            <a:r>
              <a:rPr lang="en-US" sz="2400" dirty="0">
                <a:latin typeface="Calibri" panose="020F0502020204030204" pitchFamily="34" charset="0"/>
              </a:rPr>
              <a:t>velocity fields </a:t>
            </a:r>
            <a:endParaRPr lang="en-GB" sz="2400" dirty="0">
              <a:latin typeface="Calibri" panose="020F0502020204030204" pitchFamily="34" charset="0"/>
            </a:endParaRPr>
          </a:p>
        </p:txBody>
      </p:sp>
      <p:sp>
        <p:nvSpPr>
          <p:cNvPr id="45" name="TextBox 44"/>
          <p:cNvSpPr txBox="1"/>
          <p:nvPr/>
        </p:nvSpPr>
        <p:spPr>
          <a:xfrm>
            <a:off x="3449650" y="3970988"/>
            <a:ext cx="3232203" cy="461665"/>
          </a:xfrm>
          <a:prstGeom prst="rect">
            <a:avLst/>
          </a:prstGeom>
          <a:noFill/>
        </p:spPr>
        <p:txBody>
          <a:bodyPr wrap="square" rtlCol="0">
            <a:spAutoFit/>
          </a:bodyPr>
          <a:lstStyle/>
          <a:p>
            <a:r>
              <a:rPr lang="en-US" sz="2400" dirty="0">
                <a:latin typeface="Calibri" panose="020F0502020204030204" pitchFamily="34" charset="0"/>
              </a:rPr>
              <a:t> porosity + density field </a:t>
            </a:r>
            <a:endParaRPr lang="en-GB" sz="2400" dirty="0">
              <a:latin typeface="Calibri" panose="020F0502020204030204" pitchFamily="34" charset="0"/>
            </a:endParaRPr>
          </a:p>
        </p:txBody>
      </p:sp>
      <p:sp>
        <p:nvSpPr>
          <p:cNvPr id="46" name="TextBox 45"/>
          <p:cNvSpPr txBox="1"/>
          <p:nvPr/>
        </p:nvSpPr>
        <p:spPr>
          <a:xfrm>
            <a:off x="2422841" y="3082896"/>
            <a:ext cx="3583060" cy="523220"/>
          </a:xfrm>
          <a:prstGeom prst="rect">
            <a:avLst/>
          </a:prstGeom>
          <a:solidFill>
            <a:schemeClr val="bg1"/>
          </a:solidFill>
        </p:spPr>
        <p:txBody>
          <a:bodyPr wrap="square" rtlCol="0">
            <a:spAutoFit/>
          </a:bodyPr>
          <a:lstStyle/>
          <a:p>
            <a:r>
              <a:rPr lang="en-US" sz="2800" u="sng" dirty="0">
                <a:latin typeface="Calibri" panose="020F0502020204030204" pitchFamily="34" charset="0"/>
              </a:rPr>
              <a:t>Derived unknowns:</a:t>
            </a:r>
          </a:p>
        </p:txBody>
      </p:sp>
      <p:sp>
        <p:nvSpPr>
          <p:cNvPr id="52" name="TextBox 51"/>
          <p:cNvSpPr txBox="1"/>
          <p:nvPr/>
        </p:nvSpPr>
        <p:spPr>
          <a:xfrm>
            <a:off x="3499238" y="4481335"/>
            <a:ext cx="2594267" cy="461665"/>
          </a:xfrm>
          <a:prstGeom prst="rect">
            <a:avLst/>
          </a:prstGeom>
          <a:solidFill>
            <a:schemeClr val="bg1"/>
          </a:solidFill>
        </p:spPr>
        <p:txBody>
          <a:bodyPr wrap="square" rtlCol="0">
            <a:spAutoFit/>
          </a:bodyPr>
          <a:lstStyle/>
          <a:p>
            <a:r>
              <a:rPr lang="en-US" sz="2400" dirty="0">
                <a:latin typeface="Calibri" panose="020F0502020204030204" pitchFamily="34" charset="0"/>
              </a:rPr>
              <a:t>strain rate field </a:t>
            </a:r>
            <a:endParaRPr lang="en-GB" sz="24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2374802" y="2007271"/>
                <a:ext cx="1140953" cy="523220"/>
              </a:xfrm>
              <a:prstGeom prst="rect">
                <a:avLst/>
              </a:prstGeom>
            </p:spPr>
            <p:txBody>
              <a:bodyPr wrap="none">
                <a:spAutoFit/>
              </a:bodyPr>
              <a:lstStyle/>
              <a:p>
                <a14:m>
                  <m:oMath xmlns:m="http://schemas.openxmlformats.org/officeDocument/2006/math">
                    <m:sSub>
                      <m:sSubPr>
                        <m:ctrlPr>
                          <a:rPr lang="en-US" sz="2800" b="1" i="1" smtClean="0">
                            <a:solidFill>
                              <a:srgbClr val="C00000"/>
                            </a:solidFill>
                            <a:latin typeface="Cambria Math" panose="02040503050406030204" pitchFamily="18" charset="0"/>
                            <a:ea typeface="Cambria Math" panose="02040503050406030204" pitchFamily="18" charset="0"/>
                          </a:rPr>
                        </m:ctrlPr>
                      </m:sSubPr>
                      <m:e>
                        <m:r>
                          <a:rPr lang="en-US" sz="2800" b="1" i="1">
                            <a:solidFill>
                              <a:srgbClr val="C00000"/>
                            </a:solidFill>
                            <a:latin typeface="Cambria Math" panose="02040503050406030204" pitchFamily="18" charset="0"/>
                            <a:ea typeface="Cambria Math" panose="02040503050406030204" pitchFamily="18" charset="0"/>
                          </a:rPr>
                          <m:t>𝒗</m:t>
                        </m:r>
                      </m:e>
                      <m:sub>
                        <m:r>
                          <a:rPr lang="en-US" sz="2800" b="1" i="1">
                            <a:solidFill>
                              <a:srgbClr val="C00000"/>
                            </a:solidFill>
                            <a:latin typeface="Cambria Math" panose="02040503050406030204" pitchFamily="18" charset="0"/>
                            <a:ea typeface="Cambria Math" panose="02040503050406030204" pitchFamily="18" charset="0"/>
                          </a:rPr>
                          <m:t>𝑺</m:t>
                        </m:r>
                      </m:sub>
                    </m:sSub>
                  </m:oMath>
                </a14:m>
                <a:r>
                  <a:rPr lang="en-US" sz="2800" dirty="0">
                    <a:solidFill>
                      <a:srgbClr val="C00000"/>
                    </a:solidFill>
                  </a:rPr>
                  <a:t>  </a:t>
                </a:r>
                <a14:m>
                  <m:oMath xmlns:m="http://schemas.openxmlformats.org/officeDocument/2006/math">
                    <m:sSub>
                      <m:sSubPr>
                        <m:ctrlPr>
                          <a:rPr lang="en-US" sz="2800" b="1" i="1" smtClean="0">
                            <a:solidFill>
                              <a:srgbClr val="060ABA"/>
                            </a:solidFill>
                            <a:latin typeface="Cambria Math" panose="02040503050406030204" pitchFamily="18" charset="0"/>
                            <a:ea typeface="Cambria Math" panose="02040503050406030204" pitchFamily="18" charset="0"/>
                          </a:rPr>
                        </m:ctrlPr>
                      </m:sSubPr>
                      <m:e>
                        <m:r>
                          <a:rPr lang="en-US" sz="2800" b="1" i="1">
                            <a:solidFill>
                              <a:srgbClr val="060ABA"/>
                            </a:solidFill>
                            <a:latin typeface="Cambria Math" panose="02040503050406030204" pitchFamily="18" charset="0"/>
                            <a:ea typeface="Cambria Math" panose="02040503050406030204" pitchFamily="18" charset="0"/>
                          </a:rPr>
                          <m:t>𝒗</m:t>
                        </m:r>
                      </m:e>
                      <m:sub>
                        <m:r>
                          <a:rPr lang="en-US" sz="2800" b="1" i="1" smtClean="0">
                            <a:solidFill>
                              <a:srgbClr val="060ABA"/>
                            </a:solidFill>
                            <a:latin typeface="Cambria Math" panose="02040503050406030204" pitchFamily="18" charset="0"/>
                            <a:ea typeface="Cambria Math" panose="02040503050406030204" pitchFamily="18" charset="0"/>
                          </a:rPr>
                          <m:t>𝑳</m:t>
                        </m:r>
                      </m:sub>
                    </m:sSub>
                  </m:oMath>
                </a14:m>
                <a:endParaRPr lang="en-US" sz="2800" dirty="0">
                  <a:solidFill>
                    <a:srgbClr val="C0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374802" y="2007271"/>
                <a:ext cx="114095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2422842" y="4001916"/>
                <a:ext cx="1002647" cy="523220"/>
              </a:xfrm>
              <a:prstGeom prst="rect">
                <a:avLst/>
              </a:prstGeom>
            </p:spPr>
            <p:txBody>
              <a:bodyPr wrap="none">
                <a:spAutoFit/>
              </a:bodyPr>
              <a:lstStyle/>
              <a:p>
                <a14:m>
                  <m:oMath xmlns:m="http://schemas.openxmlformats.org/officeDocument/2006/math">
                    <m:r>
                      <a:rPr lang="en-US" sz="2800" b="1" i="1" smtClean="0">
                        <a:solidFill>
                          <a:srgbClr val="C00000"/>
                        </a:solidFill>
                        <a:latin typeface="Cambria Math" panose="02040503050406030204" pitchFamily="18" charset="0"/>
                        <a:ea typeface="Cambria Math" panose="02040503050406030204" pitchFamily="18" charset="0"/>
                      </a:rPr>
                      <m:t>𝒏</m:t>
                    </m:r>
                  </m:oMath>
                </a14:m>
                <a:r>
                  <a:rPr lang="en-US" sz="2800" dirty="0">
                    <a:solidFill>
                      <a:srgbClr val="C00000"/>
                    </a:solidFill>
                  </a:rPr>
                  <a:t>  </a:t>
                </a:r>
                <a14:m>
                  <m:oMath xmlns:m="http://schemas.openxmlformats.org/officeDocument/2006/math">
                    <m:sSub>
                      <m:sSubPr>
                        <m:ctrlPr>
                          <a:rPr lang="en-US" sz="2800" b="1" i="1" smtClean="0">
                            <a:solidFill>
                              <a:srgbClr val="060ABA"/>
                            </a:solidFill>
                            <a:latin typeface="Cambria Math" panose="02040503050406030204" pitchFamily="18" charset="0"/>
                            <a:ea typeface="Cambria Math" panose="02040503050406030204" pitchFamily="18" charset="0"/>
                          </a:rPr>
                        </m:ctrlPr>
                      </m:sSubPr>
                      <m:e>
                        <m:r>
                          <a:rPr lang="en-US" sz="2800" b="1" i="1" smtClean="0">
                            <a:solidFill>
                              <a:srgbClr val="060ABA"/>
                            </a:solidFill>
                            <a:latin typeface="Cambria Math" panose="02040503050406030204" pitchFamily="18" charset="0"/>
                            <a:ea typeface="Cambria Math" panose="02040503050406030204" pitchFamily="18" charset="0"/>
                          </a:rPr>
                          <m:t>𝝆</m:t>
                        </m:r>
                      </m:e>
                      <m:sub>
                        <m:r>
                          <a:rPr lang="en-US" sz="2800" b="1" i="1" smtClean="0">
                            <a:solidFill>
                              <a:srgbClr val="060ABA"/>
                            </a:solidFill>
                            <a:latin typeface="Cambria Math" panose="02040503050406030204" pitchFamily="18" charset="0"/>
                            <a:ea typeface="Cambria Math" panose="02040503050406030204" pitchFamily="18" charset="0"/>
                          </a:rPr>
                          <m:t>𝑳</m:t>
                        </m:r>
                      </m:sub>
                    </m:sSub>
                  </m:oMath>
                </a14:m>
                <a:endParaRPr lang="en-US" sz="2800" dirty="0">
                  <a:solidFill>
                    <a:srgbClr val="C00000"/>
                  </a:solidFill>
                </a:endParaRPr>
              </a:p>
            </p:txBody>
          </p:sp>
        </mc:Choice>
        <mc:Fallback xmlns="">
          <p:sp>
            <p:nvSpPr>
              <p:cNvPr id="53" name="Rectangle 52"/>
              <p:cNvSpPr>
                <a:spLocks noRot="1" noChangeAspect="1" noMove="1" noResize="1" noEditPoints="1" noAdjustHandles="1" noChangeArrowheads="1" noChangeShapeType="1" noTextEdit="1"/>
              </p:cNvSpPr>
              <p:nvPr/>
            </p:nvSpPr>
            <p:spPr>
              <a:xfrm>
                <a:off x="2422842" y="4001916"/>
                <a:ext cx="1002647"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2422842" y="4487336"/>
                <a:ext cx="1080039" cy="523220"/>
              </a:xfrm>
              <a:prstGeom prst="rect">
                <a:avLst/>
              </a:prstGeom>
            </p:spPr>
            <p:txBody>
              <a:bodyPr wrap="none">
                <a:spAutoFit/>
              </a:bodyPr>
              <a:lstStyle/>
              <a:p>
                <a14:m>
                  <m:oMath xmlns:m="http://schemas.openxmlformats.org/officeDocument/2006/math">
                    <m:sSub>
                      <m:sSubPr>
                        <m:ctrlPr>
                          <a:rPr lang="en-US" sz="2800" b="1" i="1" smtClean="0">
                            <a:solidFill>
                              <a:srgbClr val="C00000"/>
                            </a:solidFill>
                            <a:latin typeface="Cambria Math" panose="02040503050406030204" pitchFamily="18" charset="0"/>
                            <a:ea typeface="Cambria Math" panose="02040503050406030204" pitchFamily="18" charset="0"/>
                          </a:rPr>
                        </m:ctrlPr>
                      </m:sSubPr>
                      <m:e>
                        <m:acc>
                          <m:accPr>
                            <m:chr m:val="̇"/>
                            <m:ctrlPr>
                              <a:rPr lang="en-US" sz="2800" b="1" i="1" smtClean="0">
                                <a:solidFill>
                                  <a:srgbClr val="C00000"/>
                                </a:solidFill>
                                <a:latin typeface="Cambria Math" panose="02040503050406030204" pitchFamily="18" charset="0"/>
                                <a:ea typeface="Cambria Math" panose="02040503050406030204" pitchFamily="18" charset="0"/>
                              </a:rPr>
                            </m:ctrlPr>
                          </m:accPr>
                          <m:e>
                            <m:r>
                              <a:rPr lang="en-US" sz="2800" b="1" i="1">
                                <a:solidFill>
                                  <a:srgbClr val="C00000"/>
                                </a:solidFill>
                                <a:latin typeface="Cambria Math" panose="02040503050406030204" pitchFamily="18" charset="0"/>
                                <a:ea typeface="Cambria Math" panose="02040503050406030204" pitchFamily="18" charset="0"/>
                              </a:rPr>
                              <m:t>𝜺</m:t>
                            </m:r>
                          </m:e>
                        </m:acc>
                      </m:e>
                      <m:sub>
                        <m:r>
                          <a:rPr lang="en-US" sz="2800" b="1" i="1">
                            <a:solidFill>
                              <a:srgbClr val="C00000"/>
                            </a:solidFill>
                            <a:latin typeface="Cambria Math" panose="02040503050406030204" pitchFamily="18" charset="0"/>
                            <a:ea typeface="Cambria Math" panose="02040503050406030204" pitchFamily="18" charset="0"/>
                          </a:rPr>
                          <m:t>𝑺</m:t>
                        </m:r>
                      </m:sub>
                    </m:sSub>
                  </m:oMath>
                </a14:m>
                <a:r>
                  <a:rPr lang="en-US" sz="2800" dirty="0">
                    <a:solidFill>
                      <a:srgbClr val="C00000"/>
                    </a:solidFill>
                  </a:rPr>
                  <a:t>  </a:t>
                </a:r>
                <a14:m>
                  <m:oMath xmlns:m="http://schemas.openxmlformats.org/officeDocument/2006/math">
                    <m:sSub>
                      <m:sSubPr>
                        <m:ctrlPr>
                          <a:rPr lang="en-US" sz="2800" b="1" i="1" smtClean="0">
                            <a:solidFill>
                              <a:srgbClr val="060ABA"/>
                            </a:solidFill>
                            <a:latin typeface="Cambria Math" panose="02040503050406030204" pitchFamily="18" charset="0"/>
                            <a:ea typeface="Cambria Math" panose="02040503050406030204" pitchFamily="18" charset="0"/>
                          </a:rPr>
                        </m:ctrlPr>
                      </m:sSubPr>
                      <m:e>
                        <m:acc>
                          <m:accPr>
                            <m:chr m:val="̇"/>
                            <m:ctrlPr>
                              <a:rPr lang="en-US" sz="2800" b="1" i="1" smtClean="0">
                                <a:solidFill>
                                  <a:srgbClr val="060ABA"/>
                                </a:solidFill>
                                <a:latin typeface="Cambria Math" panose="02040503050406030204" pitchFamily="18" charset="0"/>
                                <a:ea typeface="Cambria Math" panose="02040503050406030204" pitchFamily="18" charset="0"/>
                              </a:rPr>
                            </m:ctrlPr>
                          </m:accPr>
                          <m:e>
                            <m:r>
                              <a:rPr lang="en-US" sz="2800" b="1" i="1">
                                <a:solidFill>
                                  <a:srgbClr val="060ABA"/>
                                </a:solidFill>
                                <a:latin typeface="Cambria Math" panose="02040503050406030204" pitchFamily="18" charset="0"/>
                                <a:ea typeface="Cambria Math" panose="02040503050406030204" pitchFamily="18" charset="0"/>
                              </a:rPr>
                              <m:t>𝜺</m:t>
                            </m:r>
                          </m:e>
                        </m:acc>
                      </m:e>
                      <m:sub>
                        <m:r>
                          <a:rPr lang="en-US" sz="2800" b="1" i="1" smtClean="0">
                            <a:solidFill>
                              <a:srgbClr val="060ABA"/>
                            </a:solidFill>
                            <a:latin typeface="Cambria Math" panose="02040503050406030204" pitchFamily="18" charset="0"/>
                            <a:ea typeface="Cambria Math" panose="02040503050406030204" pitchFamily="18" charset="0"/>
                          </a:rPr>
                          <m:t>𝑳</m:t>
                        </m:r>
                      </m:sub>
                    </m:sSub>
                  </m:oMath>
                </a14:m>
                <a:endParaRPr lang="en-US" sz="2800" dirty="0">
                  <a:solidFill>
                    <a:srgbClr val="C00000"/>
                  </a:solidFill>
                </a:endParaRPr>
              </a:p>
            </p:txBody>
          </p:sp>
        </mc:Choice>
        <mc:Fallback xmlns="">
          <p:sp>
            <p:nvSpPr>
              <p:cNvPr id="74" name="Rectangle 73"/>
              <p:cNvSpPr>
                <a:spLocks noRot="1" noChangeAspect="1" noMove="1" noResize="1" noEditPoints="1" noAdjustHandles="1" noChangeArrowheads="1" noChangeShapeType="1" noTextEdit="1"/>
              </p:cNvSpPr>
              <p:nvPr/>
            </p:nvSpPr>
            <p:spPr>
              <a:xfrm>
                <a:off x="2422842" y="4487336"/>
                <a:ext cx="1080039"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5752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2-phase 1-point MPM formulation</a:t>
            </a:r>
          </a:p>
        </p:txBody>
      </p:sp>
      <p:sp>
        <p:nvSpPr>
          <p:cNvPr id="4" name="Rectangle 3"/>
          <p:cNvSpPr txBox="1">
            <a:spLocks noChangeArrowheads="1"/>
          </p:cNvSpPr>
          <p:nvPr/>
        </p:nvSpPr>
        <p:spPr>
          <a:xfrm>
            <a:off x="385067" y="1124744"/>
            <a:ext cx="8218488" cy="5400600"/>
          </a:xfrm>
          <a:prstGeom prst="rect">
            <a:avLst/>
          </a:prstGeom>
          <a:solidFill>
            <a:schemeClr val="bg1">
              <a:alpha val="20000"/>
            </a:schemeClr>
          </a:solidFill>
        </p:spPr>
        <p:txBody>
          <a:bodyPr vert="horz">
            <a:normAutofit fontScale="85000" lnSpcReduction="20000"/>
          </a:bodyPr>
          <a:lstStyle/>
          <a:p>
            <a:pPr marL="533400" marR="0" lvl="0" indent="-533400" algn="l" defTabSz="914400" rtl="0" eaLnBrk="1" fontAlgn="auto" latinLnBrk="0" hangingPunct="1">
              <a:lnSpc>
                <a:spcPct val="80000"/>
              </a:lnSpc>
              <a:spcBef>
                <a:spcPts val="300"/>
              </a:spcBef>
              <a:spcAft>
                <a:spcPts val="0"/>
              </a:spcAft>
              <a:buClr>
                <a:schemeClr val="accent3"/>
              </a:buClr>
              <a:buSzTx/>
              <a:buFont typeface="Wingdings" pitchFamily="2" charset="2"/>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533400" marR="0" lvl="0" indent="-533400" algn="l" defTabSz="914400" rtl="0" eaLnBrk="1" fontAlgn="auto" latinLnBrk="0" hangingPunct="1">
              <a:lnSpc>
                <a:spcPct val="80000"/>
              </a:lnSpc>
              <a:spcBef>
                <a:spcPts val="300"/>
              </a:spcBef>
              <a:spcAft>
                <a:spcPts val="0"/>
              </a:spcAft>
              <a:buClr>
                <a:schemeClr val="accent3"/>
              </a:buClr>
              <a:buSzTx/>
              <a:buFont typeface="Wingdings" pitchFamily="2" charset="2"/>
              <a:buNone/>
              <a:tabLst/>
              <a:defRPr/>
            </a:pPr>
            <a:endParaRPr lang="en-US" sz="1400" dirty="0"/>
          </a:p>
          <a:p>
            <a:pPr marL="533400" marR="0" lvl="0" indent="-533400" algn="l" defTabSz="914400" rtl="0" eaLnBrk="1" fontAlgn="auto" latinLnBrk="0" hangingPunct="1">
              <a:lnSpc>
                <a:spcPct val="80000"/>
              </a:lnSpc>
              <a:spcBef>
                <a:spcPts val="300"/>
              </a:spcBef>
              <a:spcAft>
                <a:spcPts val="0"/>
              </a:spcAft>
              <a:buClr>
                <a:schemeClr val="accent3"/>
              </a:buClr>
              <a:buSzTx/>
              <a:buFont typeface="Wingdings" pitchFamily="2" charset="2"/>
              <a:buNone/>
              <a:tabLst/>
              <a:defRPr/>
            </a:pPr>
            <a:endParaRPr lang="en-US" sz="1400" dirty="0"/>
          </a:p>
          <a:p>
            <a:pPr marL="533400" marR="0" lvl="0" indent="-533400" algn="l" defTabSz="914400" rtl="0" eaLnBrk="1" fontAlgn="auto" latinLnBrk="0" hangingPunct="1">
              <a:lnSpc>
                <a:spcPct val="80000"/>
              </a:lnSpc>
              <a:spcBef>
                <a:spcPts val="300"/>
              </a:spcBef>
              <a:spcAft>
                <a:spcPts val="0"/>
              </a:spcAft>
              <a:buClr>
                <a:schemeClr val="accent3"/>
              </a:buClr>
              <a:buSzTx/>
              <a:buFont typeface="Wingdings" pitchFamily="2" charset="2"/>
              <a:buNone/>
              <a:tabLst/>
              <a:defRPr/>
            </a:pPr>
            <a:endParaRPr lang="en-US" sz="1400" dirty="0"/>
          </a:p>
          <a:p>
            <a:pPr marL="533400" marR="0" lvl="0" indent="-533400" algn="l" defTabSz="914400" rtl="0" eaLnBrk="1" fontAlgn="auto" latinLnBrk="0" hangingPunct="1">
              <a:lnSpc>
                <a:spcPct val="80000"/>
              </a:lnSpc>
              <a:spcBef>
                <a:spcPts val="300"/>
              </a:spcBef>
              <a:spcAft>
                <a:spcPts val="0"/>
              </a:spcAft>
              <a:buClr>
                <a:schemeClr val="accent3"/>
              </a:buClr>
              <a:buSzTx/>
              <a:buFont typeface="Wingdings" pitchFamily="2" charset="2"/>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533400" marR="0" lvl="0" indent="-533400" algn="l" defTabSz="914400" rtl="0" eaLnBrk="1" fontAlgn="auto" latinLnBrk="0" hangingPunct="1">
              <a:lnSpc>
                <a:spcPct val="80000"/>
              </a:lnSpc>
              <a:spcBef>
                <a:spcPts val="300"/>
              </a:spcBef>
              <a:spcAft>
                <a:spcPts val="0"/>
              </a:spcAft>
              <a:buClr>
                <a:schemeClr val="accent3"/>
              </a:buClr>
              <a:buSzTx/>
              <a:buFont typeface="Wingdings" pitchFamily="2" charset="2"/>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914400" marR="0" lvl="1" indent="-457200" algn="l" defTabSz="914400" rtl="0" eaLnBrk="1" fontAlgn="auto" latinLnBrk="0" hangingPunct="1">
              <a:lnSpc>
                <a:spcPct val="80000"/>
              </a:lnSpc>
              <a:spcBef>
                <a:spcPts val="300"/>
              </a:spcBef>
              <a:spcAft>
                <a:spcPts val="0"/>
              </a:spcAft>
              <a:buClr>
                <a:schemeClr val="accent2"/>
              </a:buClr>
              <a:buSzTx/>
              <a:buFont typeface="Wingdings" pitchFamily="2" charset="2"/>
              <a:buAutoNum type="arabicPeriod"/>
              <a:tabLst/>
              <a:defRPr/>
            </a:pPr>
            <a:endParaRPr kumimoji="0" lang="en-US" sz="800" b="0" i="0" u="none" strike="noStrike" kern="1200" cap="none" spc="0" normalizeH="0" baseline="0" noProof="0" dirty="0">
              <a:ln>
                <a:noFill/>
              </a:ln>
              <a:solidFill>
                <a:schemeClr val="accent2"/>
              </a:solidFill>
              <a:effectLst/>
              <a:uLnTx/>
              <a:uFillTx/>
              <a:latin typeface="+mn-lt"/>
              <a:ea typeface="+mn-ea"/>
              <a:cs typeface="+mn-cs"/>
            </a:endParaRPr>
          </a:p>
          <a:p>
            <a:pPr marL="533400" marR="0" lvl="0" indent="-533400" algn="l" defTabSz="914400" rtl="0" eaLnBrk="1" fontAlgn="auto" latinLnBrk="0" hangingPunct="1">
              <a:lnSpc>
                <a:spcPct val="80000"/>
              </a:lnSpc>
              <a:spcBef>
                <a:spcPts val="300"/>
              </a:spcBef>
              <a:spcAft>
                <a:spcPts val="0"/>
              </a:spcAft>
              <a:buClr>
                <a:schemeClr val="accent3"/>
              </a:buClr>
              <a:buSzTx/>
              <a:buFont typeface="Wingdings" pitchFamily="2" charset="2"/>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914400" marR="0" lvl="1" indent="-457200" algn="l" defTabSz="914400" rtl="0" eaLnBrk="1" fontAlgn="auto" latinLnBrk="0" hangingPunct="1">
              <a:lnSpc>
                <a:spcPct val="80000"/>
              </a:lnSpc>
              <a:spcBef>
                <a:spcPts val="300"/>
              </a:spcBef>
              <a:spcAft>
                <a:spcPts val="0"/>
              </a:spcAft>
              <a:buClr>
                <a:schemeClr val="accent2"/>
              </a:buClr>
              <a:buSzTx/>
              <a:buFont typeface="Wingdings" pitchFamily="2" charset="2"/>
              <a:buAutoNum type="arabicPeriod"/>
              <a:tabLst/>
              <a:defRPr/>
            </a:pPr>
            <a:endParaRPr kumimoji="0" lang="en-US" sz="2000" b="0" i="0" u="none" strike="noStrike" kern="1200" cap="none" spc="0" normalizeH="0" baseline="0" noProof="0" dirty="0">
              <a:ln>
                <a:noFill/>
              </a:ln>
              <a:solidFill>
                <a:schemeClr val="accent2"/>
              </a:solidFill>
              <a:effectLst/>
              <a:uLnTx/>
              <a:uFillTx/>
              <a:latin typeface="+mn-lt"/>
              <a:ea typeface="+mn-ea"/>
              <a:cs typeface="+mn-cs"/>
            </a:endParaRPr>
          </a:p>
          <a:p>
            <a:pPr marL="914400" marR="0" lvl="1" indent="-457200" algn="l" defTabSz="914400" rtl="0" eaLnBrk="1" fontAlgn="auto" latinLnBrk="0" hangingPunct="1">
              <a:lnSpc>
                <a:spcPct val="80000"/>
              </a:lnSpc>
              <a:spcBef>
                <a:spcPts val="300"/>
              </a:spcBef>
              <a:spcAft>
                <a:spcPts val="0"/>
              </a:spcAft>
              <a:buClr>
                <a:schemeClr val="accent2"/>
              </a:buClr>
              <a:buSzTx/>
              <a:buFont typeface="Wingdings" pitchFamily="2" charset="2"/>
              <a:buAutoNum type="arabicPeriod"/>
              <a:tabLst/>
              <a:defRPr/>
            </a:pPr>
            <a:endParaRPr kumimoji="0" lang="en-US" sz="1600" b="0" i="0" u="none" strike="noStrike" kern="1200" cap="none" spc="0" normalizeH="0" baseline="0" noProof="0" dirty="0">
              <a:ln>
                <a:noFill/>
              </a:ln>
              <a:solidFill>
                <a:schemeClr val="accent2"/>
              </a:solidFill>
              <a:effectLst/>
              <a:uLnTx/>
              <a:uFillTx/>
              <a:latin typeface="+mn-lt"/>
              <a:ea typeface="+mn-ea"/>
              <a:cs typeface="+mn-cs"/>
            </a:endParaRPr>
          </a:p>
          <a:p>
            <a:pPr marR="0" lvl="1" algn="l" defTabSz="914400" rtl="0" eaLnBrk="1" fontAlgn="auto" latinLnBrk="0" hangingPunct="1">
              <a:lnSpc>
                <a:spcPct val="80000"/>
              </a:lnSpc>
              <a:spcBef>
                <a:spcPts val="300"/>
              </a:spcBef>
              <a:spcAft>
                <a:spcPts val="0"/>
              </a:spcAft>
              <a:buClr>
                <a:schemeClr val="accent2"/>
              </a:buClr>
              <a:buSzTx/>
              <a:tabLst/>
              <a:defRPr/>
            </a:pPr>
            <a:endParaRPr kumimoji="0" lang="en-US" sz="1600" b="0" i="0" u="none" strike="noStrike" kern="1200" cap="none" spc="0" normalizeH="0" baseline="0" noProof="0" dirty="0">
              <a:ln>
                <a:noFill/>
              </a:ln>
              <a:solidFill>
                <a:schemeClr val="accent2"/>
              </a:solidFill>
              <a:effectLst/>
              <a:uLnTx/>
              <a:uFillTx/>
              <a:latin typeface="+mn-lt"/>
              <a:ea typeface="+mn-ea"/>
              <a:cs typeface="+mn-cs"/>
            </a:endParaRPr>
          </a:p>
          <a:p>
            <a:pPr marR="0" lvl="2" algn="l" defTabSz="914400" rtl="0" eaLnBrk="1" fontAlgn="auto" latinLnBrk="0" hangingPunct="1">
              <a:spcBef>
                <a:spcPts val="300"/>
              </a:spcBef>
              <a:spcAft>
                <a:spcPts val="0"/>
              </a:spcAft>
              <a:buClr>
                <a:schemeClr val="accent1"/>
              </a:buClr>
              <a:buSzTx/>
              <a:tabLst/>
              <a:defRPr/>
            </a:pPr>
            <a:r>
              <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rPr>
              <a:t>Solid Mass matrix</a:t>
            </a:r>
          </a:p>
          <a:p>
            <a:pPr marR="0" lvl="2" algn="l" defTabSz="914400" rtl="0" eaLnBrk="1" fontAlgn="auto" latinLnBrk="0" hangingPunct="1">
              <a:spcBef>
                <a:spcPts val="300"/>
              </a:spcBef>
              <a:spcAft>
                <a:spcPts val="0"/>
              </a:spcAft>
              <a:buClr>
                <a:schemeClr val="accent1"/>
              </a:buClr>
              <a:buSzTx/>
              <a:tabLst/>
              <a:defRPr/>
            </a:pPr>
            <a:endPar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p>
            <a:pPr marR="0" lvl="2" algn="l" defTabSz="914400" rtl="0" eaLnBrk="1" fontAlgn="auto" latinLnBrk="0" hangingPunct="1">
              <a:lnSpc>
                <a:spcPct val="120000"/>
              </a:lnSpc>
              <a:spcBef>
                <a:spcPts val="300"/>
              </a:spcBef>
              <a:spcAft>
                <a:spcPts val="0"/>
              </a:spcAft>
              <a:buClr>
                <a:schemeClr val="tx1">
                  <a:lumMod val="50000"/>
                  <a:lumOff val="50000"/>
                </a:schemeClr>
              </a:buClr>
              <a:buSzTx/>
              <a:tabLst/>
              <a:defRPr/>
            </a:pPr>
            <a:r>
              <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rPr>
              <a:t>Fluid Mass</a:t>
            </a:r>
            <a:r>
              <a:rPr kumimoji="0" lang="en-US" sz="1900" b="0" i="0" u="none" strike="noStrike" kern="1200" cap="none" spc="0" normalizeH="0" noProof="0" dirty="0">
                <a:ln>
                  <a:noFill/>
                </a:ln>
                <a:solidFill>
                  <a:schemeClr val="tx1">
                    <a:lumMod val="65000"/>
                    <a:lumOff val="35000"/>
                  </a:schemeClr>
                </a:solidFill>
                <a:effectLst/>
                <a:uLnTx/>
                <a:uFillTx/>
                <a:latin typeface="+mn-lt"/>
                <a:ea typeface="+mn-ea"/>
                <a:cs typeface="+mn-cs"/>
              </a:rPr>
              <a:t> matrix</a:t>
            </a:r>
            <a:endPar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p>
            <a:pPr marR="0" lvl="2" algn="l" defTabSz="914400" rtl="0" eaLnBrk="1" fontAlgn="auto" latinLnBrk="0" hangingPunct="1">
              <a:lnSpc>
                <a:spcPct val="120000"/>
              </a:lnSpc>
              <a:spcBef>
                <a:spcPts val="300"/>
              </a:spcBef>
              <a:spcAft>
                <a:spcPts val="0"/>
              </a:spcAft>
              <a:buClr>
                <a:schemeClr val="accent1"/>
              </a:buClr>
              <a:buSzTx/>
              <a:tabLst/>
              <a:defRPr/>
            </a:pPr>
            <a:endPar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p>
            <a:pPr marR="0" lvl="2" algn="l" defTabSz="914400" rtl="0" eaLnBrk="1" fontAlgn="auto" latinLnBrk="0" hangingPunct="1">
              <a:lnSpc>
                <a:spcPct val="120000"/>
              </a:lnSpc>
              <a:spcBef>
                <a:spcPts val="300"/>
              </a:spcBef>
              <a:spcAft>
                <a:spcPts val="0"/>
              </a:spcAft>
              <a:buClr>
                <a:schemeClr val="accent1"/>
              </a:buClr>
              <a:buSzTx/>
              <a:tabLst/>
              <a:defRPr/>
            </a:pPr>
            <a:r>
              <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rPr>
              <a:t>Q Matrix</a:t>
            </a:r>
          </a:p>
          <a:p>
            <a:pPr marR="0" lvl="2" algn="l" defTabSz="914400" rtl="0" eaLnBrk="1" fontAlgn="auto" latinLnBrk="0" hangingPunct="1">
              <a:lnSpc>
                <a:spcPct val="120000"/>
              </a:lnSpc>
              <a:spcBef>
                <a:spcPts val="300"/>
              </a:spcBef>
              <a:spcAft>
                <a:spcPts val="0"/>
              </a:spcAft>
              <a:buClr>
                <a:schemeClr val="accent1"/>
              </a:buClr>
              <a:buSzTx/>
              <a:tabLst/>
              <a:defRPr/>
            </a:pPr>
            <a:endParaRPr kumimoji="0" lang="en-US" sz="1900" b="1"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p>
            <a:pPr marR="0" lvl="2" algn="l" defTabSz="914400" rtl="0" eaLnBrk="1" fontAlgn="auto" latinLnBrk="0" hangingPunct="1">
              <a:lnSpc>
                <a:spcPct val="120000"/>
              </a:lnSpc>
              <a:spcBef>
                <a:spcPts val="300"/>
              </a:spcBef>
              <a:spcAft>
                <a:spcPts val="0"/>
              </a:spcAft>
              <a:buClr>
                <a:schemeClr val="accent1"/>
              </a:buClr>
              <a:buSzTx/>
              <a:tabLst/>
              <a:defRPr/>
            </a:pPr>
            <a:r>
              <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rPr>
              <a:t>Internal Forces</a:t>
            </a:r>
          </a:p>
          <a:p>
            <a:pPr marR="0" lvl="2" algn="l" defTabSz="914400" rtl="0" eaLnBrk="1" fontAlgn="auto" latinLnBrk="0" hangingPunct="1">
              <a:lnSpc>
                <a:spcPct val="120000"/>
              </a:lnSpc>
              <a:spcBef>
                <a:spcPts val="300"/>
              </a:spcBef>
              <a:spcAft>
                <a:spcPts val="0"/>
              </a:spcAft>
              <a:buClr>
                <a:schemeClr val="accent1"/>
              </a:buClr>
              <a:buSzTx/>
              <a:tabLst/>
              <a:defRPr/>
            </a:pPr>
            <a:endPar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p>
            <a:pPr marR="0" lvl="2" algn="l" defTabSz="914400" rtl="0" eaLnBrk="1" fontAlgn="auto" latinLnBrk="0" hangingPunct="1">
              <a:lnSpc>
                <a:spcPct val="120000"/>
              </a:lnSpc>
              <a:spcBef>
                <a:spcPts val="300"/>
              </a:spcBef>
              <a:spcAft>
                <a:spcPts val="0"/>
              </a:spcAft>
              <a:buClr>
                <a:schemeClr val="accent1"/>
              </a:buClr>
              <a:buSzTx/>
              <a:tabLst/>
              <a:defRPr/>
            </a:pPr>
            <a:r>
              <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rPr>
              <a:t>Fluid</a:t>
            </a:r>
            <a:r>
              <a:rPr kumimoji="0" lang="en-US" sz="1900" b="0" i="0" u="none" strike="noStrike" kern="1200" cap="none" spc="0" normalizeH="0" noProof="0" dirty="0">
                <a:ln>
                  <a:noFill/>
                </a:ln>
                <a:solidFill>
                  <a:schemeClr val="tx1">
                    <a:lumMod val="65000"/>
                    <a:lumOff val="35000"/>
                  </a:schemeClr>
                </a:solidFill>
                <a:effectLst/>
                <a:uLnTx/>
                <a:uFillTx/>
                <a:latin typeface="+mn-lt"/>
                <a:ea typeface="+mn-ea"/>
                <a:cs typeface="+mn-cs"/>
              </a:rPr>
              <a:t> Internal Forces</a:t>
            </a:r>
            <a:endPar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p>
            <a:pPr marR="0" lvl="2" algn="l" defTabSz="914400" rtl="0" eaLnBrk="1" fontAlgn="auto" latinLnBrk="0" hangingPunct="1">
              <a:lnSpc>
                <a:spcPct val="120000"/>
              </a:lnSpc>
              <a:spcBef>
                <a:spcPts val="300"/>
              </a:spcBef>
              <a:spcAft>
                <a:spcPts val="0"/>
              </a:spcAft>
              <a:buClr>
                <a:schemeClr val="accent1"/>
              </a:buClr>
              <a:buSzTx/>
              <a:tabLst/>
              <a:defRPr/>
            </a:pPr>
            <a:endPar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p>
            <a:pPr marR="0" lvl="2" algn="l" defTabSz="914400" rtl="0" eaLnBrk="1" fontAlgn="auto" latinLnBrk="0" hangingPunct="1">
              <a:lnSpc>
                <a:spcPct val="120000"/>
              </a:lnSpc>
              <a:spcBef>
                <a:spcPts val="300"/>
              </a:spcBef>
              <a:spcAft>
                <a:spcPts val="0"/>
              </a:spcAft>
              <a:buClr>
                <a:schemeClr val="accent1"/>
              </a:buClr>
              <a:buSzTx/>
              <a:tabLst/>
              <a:defRPr/>
            </a:pPr>
            <a:r>
              <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rPr>
              <a:t>External Forces</a:t>
            </a:r>
          </a:p>
          <a:p>
            <a:pPr marR="0" lvl="2" algn="l" defTabSz="914400" rtl="0" eaLnBrk="1" fontAlgn="auto" latinLnBrk="0" hangingPunct="1">
              <a:lnSpc>
                <a:spcPct val="120000"/>
              </a:lnSpc>
              <a:spcBef>
                <a:spcPts val="300"/>
              </a:spcBef>
              <a:spcAft>
                <a:spcPts val="0"/>
              </a:spcAft>
              <a:buClr>
                <a:schemeClr val="accent1"/>
              </a:buClr>
              <a:buSzTx/>
              <a:tabLst/>
              <a:defRPr/>
            </a:pPr>
            <a:endPar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p>
            <a:pPr marR="0" lvl="2" algn="l" defTabSz="914400" rtl="0" eaLnBrk="1" fontAlgn="auto" latinLnBrk="0" hangingPunct="1">
              <a:lnSpc>
                <a:spcPct val="120000"/>
              </a:lnSpc>
              <a:spcBef>
                <a:spcPts val="300"/>
              </a:spcBef>
              <a:spcAft>
                <a:spcPts val="0"/>
              </a:spcAft>
              <a:buClr>
                <a:schemeClr val="accent1"/>
              </a:buClr>
              <a:buSzTx/>
              <a:tabLst/>
              <a:defRPr/>
            </a:pPr>
            <a:r>
              <a:rPr kumimoji="0" lang="en-US" sz="1900" b="0" i="0" u="none" strike="noStrike" kern="1200" cap="none" spc="0" normalizeH="0" baseline="0" noProof="0" dirty="0">
                <a:ln>
                  <a:noFill/>
                </a:ln>
                <a:solidFill>
                  <a:schemeClr val="tx1">
                    <a:lumMod val="65000"/>
                    <a:lumOff val="35000"/>
                  </a:schemeClr>
                </a:solidFill>
                <a:effectLst/>
                <a:uLnTx/>
                <a:uFillTx/>
                <a:latin typeface="+mn-lt"/>
                <a:ea typeface="+mn-ea"/>
                <a:cs typeface="+mn-cs"/>
              </a:rPr>
              <a:t>Fluid External Forces</a:t>
            </a:r>
          </a:p>
        </p:txBody>
      </p:sp>
      <p:sp>
        <p:nvSpPr>
          <p:cNvPr id="5" name="Text Box 52"/>
          <p:cNvSpPr txBox="1">
            <a:spLocks noChangeArrowheads="1"/>
          </p:cNvSpPr>
          <p:nvPr/>
        </p:nvSpPr>
        <p:spPr bwMode="auto">
          <a:xfrm>
            <a:off x="7221801" y="5352504"/>
            <a:ext cx="1368425" cy="304800"/>
          </a:xfrm>
          <a:prstGeom prst="rect">
            <a:avLst/>
          </a:prstGeom>
          <a:noFill/>
          <a:ln w="9525">
            <a:noFill/>
            <a:miter lim="800000"/>
            <a:headEnd/>
            <a:tailEnd/>
          </a:ln>
        </p:spPr>
        <p:txBody>
          <a:bodyPr>
            <a:spAutoFit/>
          </a:bodyPr>
          <a:lstStyle/>
          <a:p>
            <a:pPr>
              <a:spcBef>
                <a:spcPct val="50000"/>
              </a:spcBef>
              <a:buClrTx/>
              <a:buFontTx/>
              <a:buNone/>
            </a:pPr>
            <a:r>
              <a:rPr lang="en-US" sz="1400">
                <a:effectLst/>
              </a:rPr>
              <a:t>Where:</a:t>
            </a:r>
          </a:p>
        </p:txBody>
      </p:sp>
      <p:graphicFrame>
        <p:nvGraphicFramePr>
          <p:cNvPr id="6" name="Object 54"/>
          <p:cNvGraphicFramePr>
            <a:graphicFrameLocks noChangeAspect="1"/>
          </p:cNvGraphicFramePr>
          <p:nvPr>
            <p:extLst>
              <p:ext uri="{D42A27DB-BD31-4B8C-83A1-F6EECF244321}">
                <p14:modId xmlns:p14="http://schemas.microsoft.com/office/powerpoint/2010/main" val="949410515"/>
              </p:ext>
            </p:extLst>
          </p:nvPr>
        </p:nvGraphicFramePr>
        <p:xfrm>
          <a:off x="7301176" y="6020965"/>
          <a:ext cx="865187" cy="250825"/>
        </p:xfrm>
        <a:graphic>
          <a:graphicData uri="http://schemas.openxmlformats.org/presentationml/2006/ole">
            <mc:AlternateContent xmlns:mc="http://schemas.openxmlformats.org/markup-compatibility/2006">
              <mc:Choice xmlns:v="urn:schemas-microsoft-com:vml" Requires="v">
                <p:oleObj name="Equation" r:id="rId2" imgW="787320" imgH="228600" progId="Equation.3">
                  <p:embed/>
                </p:oleObj>
              </mc:Choice>
              <mc:Fallback>
                <p:oleObj name="Equation" r:id="rId2" imgW="787320" imgH="228600" progId="Equation.3">
                  <p:embed/>
                  <p:pic>
                    <p:nvPicPr>
                      <p:cNvPr id="6" name="Object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176" y="6020965"/>
                        <a:ext cx="865187" cy="250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5"/>
          <p:cNvGraphicFramePr>
            <a:graphicFrameLocks noChangeAspect="1"/>
          </p:cNvGraphicFramePr>
          <p:nvPr>
            <p:extLst>
              <p:ext uri="{D42A27DB-BD31-4B8C-83A1-F6EECF244321}">
                <p14:modId xmlns:p14="http://schemas.microsoft.com/office/powerpoint/2010/main" val="3075462550"/>
              </p:ext>
            </p:extLst>
          </p:nvPr>
        </p:nvGraphicFramePr>
        <p:xfrm>
          <a:off x="7288476" y="6270203"/>
          <a:ext cx="795337" cy="263525"/>
        </p:xfrm>
        <a:graphic>
          <a:graphicData uri="http://schemas.openxmlformats.org/presentationml/2006/ole">
            <mc:AlternateContent xmlns:mc="http://schemas.openxmlformats.org/markup-compatibility/2006">
              <mc:Choice xmlns:v="urn:schemas-microsoft-com:vml" Requires="v">
                <p:oleObj name="Equation" r:id="rId4" imgW="723600" imgH="241200" progId="Equation.3">
                  <p:embed/>
                </p:oleObj>
              </mc:Choice>
              <mc:Fallback>
                <p:oleObj name="Equation" r:id="rId4" imgW="723600" imgH="241200" progId="Equation.3">
                  <p:embed/>
                  <p:pic>
                    <p:nvPicPr>
                      <p:cNvPr id="7"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8476" y="6270203"/>
                        <a:ext cx="795337" cy="26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57"/>
          <p:cNvSpPr>
            <a:spLocks noChangeArrowheads="1"/>
          </p:cNvSpPr>
          <p:nvPr/>
        </p:nvSpPr>
        <p:spPr bwMode="auto">
          <a:xfrm>
            <a:off x="672920" y="1291206"/>
            <a:ext cx="2131683" cy="1152525"/>
          </a:xfrm>
          <a:prstGeom prst="rect">
            <a:avLst/>
          </a:prstGeom>
          <a:solidFill>
            <a:schemeClr val="bg1"/>
          </a:solidFill>
          <a:ln w="19050">
            <a:noFill/>
            <a:miter lim="800000"/>
            <a:headEnd/>
            <a:tailEnd/>
          </a:ln>
          <a:effectLst/>
        </p:spPr>
        <p:txBody>
          <a:bodyPr wrap="none" anchor="ctr"/>
          <a:lstStyle/>
          <a:p>
            <a:pPr marL="285750" indent="-285750">
              <a:lnSpc>
                <a:spcPct val="150000"/>
              </a:lnSpc>
              <a:buFont typeface="Wingdings" panose="05000000000000000000" pitchFamily="2" charset="2"/>
              <a:buChar char="§"/>
              <a:defRPr/>
            </a:pPr>
            <a:r>
              <a:rPr lang="en-US" sz="1600" dirty="0">
                <a:effectLst>
                  <a:outerShdw blurRad="38100" dist="38100" dir="2700000" algn="tl">
                    <a:srgbClr val="FFFFFF"/>
                  </a:outerShdw>
                </a:effectLst>
                <a:latin typeface="Arial" charset="0"/>
              </a:rPr>
              <a:t>Equilibrium Liquid</a:t>
            </a:r>
          </a:p>
          <a:p>
            <a:pPr marL="800100" lvl="1" indent="-342900">
              <a:lnSpc>
                <a:spcPct val="150000"/>
              </a:lnSpc>
              <a:buClr>
                <a:schemeClr val="folHlink"/>
              </a:buClr>
              <a:buSzPct val="50000"/>
              <a:buFont typeface="Wingdings" panose="05000000000000000000" pitchFamily="2" charset="2"/>
              <a:buChar char="§"/>
              <a:defRPr/>
            </a:pPr>
            <a:endParaRPr lang="en-US" sz="900" dirty="0">
              <a:effectLst>
                <a:outerShdw blurRad="38100" dist="38100" dir="2700000" algn="tl">
                  <a:srgbClr val="FFFFFF"/>
                </a:outerShdw>
              </a:effectLst>
              <a:latin typeface="Arial" charset="0"/>
            </a:endParaRPr>
          </a:p>
          <a:p>
            <a:pPr marL="285750" indent="-285750">
              <a:lnSpc>
                <a:spcPct val="150000"/>
              </a:lnSpc>
              <a:buFont typeface="Wingdings" panose="05000000000000000000" pitchFamily="2" charset="2"/>
              <a:buChar char="§"/>
              <a:defRPr/>
            </a:pPr>
            <a:r>
              <a:rPr lang="en-US" sz="1600" dirty="0">
                <a:effectLst>
                  <a:outerShdw blurRad="38100" dist="38100" dir="2700000" algn="tl">
                    <a:srgbClr val="FFFFFF"/>
                  </a:outerShdw>
                </a:effectLst>
                <a:latin typeface="Arial" charset="0"/>
              </a:rPr>
              <a:t>Equilibrium Mixture</a:t>
            </a:r>
          </a:p>
        </p:txBody>
      </p:sp>
      <p:sp>
        <p:nvSpPr>
          <p:cNvPr id="9" name="AutoShape 34"/>
          <p:cNvSpPr>
            <a:spLocks/>
          </p:cNvSpPr>
          <p:nvPr/>
        </p:nvSpPr>
        <p:spPr bwMode="auto">
          <a:xfrm>
            <a:off x="7020418" y="1281868"/>
            <a:ext cx="309673" cy="1139070"/>
          </a:xfrm>
          <a:prstGeom prst="rightBrace">
            <a:avLst>
              <a:gd name="adj1" fmla="val 27089"/>
              <a:gd name="adj2" fmla="val 50000"/>
            </a:avLst>
          </a:prstGeom>
          <a:noFill/>
          <a:ln w="15875">
            <a:solidFill>
              <a:schemeClr val="tx1"/>
            </a:solidFill>
            <a:round/>
            <a:headEnd/>
            <a:tailEnd/>
          </a:ln>
          <a:effectLst/>
        </p:spPr>
        <p:txBody>
          <a:bodyPr wrap="none" anchor="ctr"/>
          <a:lstStyle/>
          <a:p>
            <a:pPr>
              <a:defRPr/>
            </a:pPr>
            <a:endParaRPr lang="es-ES">
              <a:latin typeface="Arial" charset="0"/>
            </a:endParaRPr>
          </a:p>
        </p:txBody>
      </p:sp>
      <p:graphicFrame>
        <p:nvGraphicFramePr>
          <p:cNvPr id="10" name="Object 20"/>
          <p:cNvGraphicFramePr>
            <a:graphicFrameLocks noChangeAspect="1"/>
          </p:cNvGraphicFramePr>
          <p:nvPr>
            <p:extLst>
              <p:ext uri="{D42A27DB-BD31-4B8C-83A1-F6EECF244321}">
                <p14:modId xmlns:p14="http://schemas.microsoft.com/office/powerpoint/2010/main" val="2814770773"/>
              </p:ext>
            </p:extLst>
          </p:nvPr>
        </p:nvGraphicFramePr>
        <p:xfrm>
          <a:off x="2997200" y="1945407"/>
          <a:ext cx="3268663" cy="458788"/>
        </p:xfrm>
        <a:graphic>
          <a:graphicData uri="http://schemas.openxmlformats.org/presentationml/2006/ole">
            <mc:AlternateContent xmlns:mc="http://schemas.openxmlformats.org/markup-compatibility/2006">
              <mc:Choice xmlns:v="urn:schemas-microsoft-com:vml" Requires="v">
                <p:oleObj name="Equation" r:id="rId6" imgW="1790640" imgH="241200" progId="Equation.3">
                  <p:embed/>
                </p:oleObj>
              </mc:Choice>
              <mc:Fallback>
                <p:oleObj name="Equation" r:id="rId6" imgW="1790640" imgH="241200" progId="Equation.3">
                  <p:embed/>
                  <p:pic>
                    <p:nvPicPr>
                      <p:cNvPr id="10" name="Object 20"/>
                      <p:cNvPicPr>
                        <a:picLocks noChangeAspect="1" noChangeArrowheads="1"/>
                      </p:cNvPicPr>
                      <p:nvPr/>
                    </p:nvPicPr>
                    <p:blipFill>
                      <a:blip r:embed="rId7"/>
                      <a:srcRect/>
                      <a:stretch>
                        <a:fillRect/>
                      </a:stretch>
                    </p:blipFill>
                    <p:spPr bwMode="auto">
                      <a:xfrm>
                        <a:off x="2997200" y="1945407"/>
                        <a:ext cx="326866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 name="Object 21"/>
          <p:cNvGraphicFramePr>
            <a:graphicFrameLocks noChangeAspect="1"/>
          </p:cNvGraphicFramePr>
          <p:nvPr>
            <p:extLst>
              <p:ext uri="{D42A27DB-BD31-4B8C-83A1-F6EECF244321}">
                <p14:modId xmlns:p14="http://schemas.microsoft.com/office/powerpoint/2010/main" val="396079397"/>
              </p:ext>
            </p:extLst>
          </p:nvPr>
        </p:nvGraphicFramePr>
        <p:xfrm>
          <a:off x="2997200" y="1333500"/>
          <a:ext cx="3554413" cy="482600"/>
        </p:xfrm>
        <a:graphic>
          <a:graphicData uri="http://schemas.openxmlformats.org/presentationml/2006/ole">
            <mc:AlternateContent xmlns:mc="http://schemas.openxmlformats.org/markup-compatibility/2006">
              <mc:Choice xmlns:v="urn:schemas-microsoft-com:vml" Requires="v">
                <p:oleObj name="Equation" r:id="rId8" imgW="2031840" imgH="253800" progId="Equation.3">
                  <p:embed/>
                </p:oleObj>
              </mc:Choice>
              <mc:Fallback>
                <p:oleObj name="Equation" r:id="rId8" imgW="2031840" imgH="253800" progId="Equation.3">
                  <p:embed/>
                  <p:pic>
                    <p:nvPicPr>
                      <p:cNvPr id="11" name="Object 21"/>
                      <p:cNvPicPr>
                        <a:picLocks noChangeAspect="1" noChangeArrowheads="1"/>
                      </p:cNvPicPr>
                      <p:nvPr/>
                    </p:nvPicPr>
                    <p:blipFill>
                      <a:blip r:embed="rId9"/>
                      <a:srcRect/>
                      <a:stretch>
                        <a:fillRect/>
                      </a:stretch>
                    </p:blipFill>
                    <p:spPr bwMode="auto">
                      <a:xfrm>
                        <a:off x="2997200" y="1333500"/>
                        <a:ext cx="35544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2" name="Object 51"/>
          <p:cNvGraphicFramePr>
            <a:graphicFrameLocks noChangeAspect="1"/>
          </p:cNvGraphicFramePr>
          <p:nvPr>
            <p:extLst>
              <p:ext uri="{D42A27DB-BD31-4B8C-83A1-F6EECF244321}">
                <p14:modId xmlns:p14="http://schemas.microsoft.com/office/powerpoint/2010/main" val="685114993"/>
              </p:ext>
            </p:extLst>
          </p:nvPr>
        </p:nvGraphicFramePr>
        <p:xfrm>
          <a:off x="3402501" y="2635400"/>
          <a:ext cx="1835150" cy="557213"/>
        </p:xfrm>
        <a:graphic>
          <a:graphicData uri="http://schemas.openxmlformats.org/presentationml/2006/ole">
            <mc:AlternateContent xmlns:mc="http://schemas.openxmlformats.org/markup-compatibility/2006">
              <mc:Choice xmlns:v="urn:schemas-microsoft-com:vml" Requires="v">
                <p:oleObj name="Equation" r:id="rId10" imgW="1688760" imgH="469800" progId="Equation.3">
                  <p:embed/>
                </p:oleObj>
              </mc:Choice>
              <mc:Fallback>
                <p:oleObj name="Equation" r:id="rId10" imgW="1688760" imgH="469800" progId="Equation.3">
                  <p:embed/>
                  <p:pic>
                    <p:nvPicPr>
                      <p:cNvPr id="12" name="Object 51"/>
                      <p:cNvPicPr>
                        <a:picLocks noChangeAspect="1" noChangeArrowheads="1"/>
                      </p:cNvPicPr>
                      <p:nvPr/>
                    </p:nvPicPr>
                    <p:blipFill>
                      <a:blip r:embed="rId11"/>
                      <a:srcRect/>
                      <a:stretch>
                        <a:fillRect/>
                      </a:stretch>
                    </p:blipFill>
                    <p:spPr bwMode="auto">
                      <a:xfrm>
                        <a:off x="3402501" y="2635400"/>
                        <a:ext cx="1835150"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24"/>
          <p:cNvGraphicFramePr>
            <a:graphicFrameLocks noChangeAspect="1"/>
          </p:cNvGraphicFramePr>
          <p:nvPr>
            <p:extLst>
              <p:ext uri="{D42A27DB-BD31-4B8C-83A1-F6EECF244321}">
                <p14:modId xmlns:p14="http://schemas.microsoft.com/office/powerpoint/2010/main" val="4139862681"/>
              </p:ext>
            </p:extLst>
          </p:nvPr>
        </p:nvGraphicFramePr>
        <p:xfrm>
          <a:off x="3402501" y="3138488"/>
          <a:ext cx="1531937" cy="557212"/>
        </p:xfrm>
        <a:graphic>
          <a:graphicData uri="http://schemas.openxmlformats.org/presentationml/2006/ole">
            <mc:AlternateContent xmlns:mc="http://schemas.openxmlformats.org/markup-compatibility/2006">
              <mc:Choice xmlns:v="urn:schemas-microsoft-com:vml" Requires="v">
                <p:oleObj name="Equation" r:id="rId12" imgW="1409400" imgH="469800" progId="Equation.3">
                  <p:embed/>
                </p:oleObj>
              </mc:Choice>
              <mc:Fallback>
                <p:oleObj name="Equation" r:id="rId12" imgW="1409400" imgH="469800" progId="Equation.3">
                  <p:embed/>
                  <p:pic>
                    <p:nvPicPr>
                      <p:cNvPr id="13" name="Object 24"/>
                      <p:cNvPicPr>
                        <a:picLocks noChangeAspect="1" noChangeArrowheads="1"/>
                      </p:cNvPicPr>
                      <p:nvPr/>
                    </p:nvPicPr>
                    <p:blipFill>
                      <a:blip r:embed="rId13"/>
                      <a:srcRect/>
                      <a:stretch>
                        <a:fillRect/>
                      </a:stretch>
                    </p:blipFill>
                    <p:spPr bwMode="auto">
                      <a:xfrm>
                        <a:off x="3402501" y="3138488"/>
                        <a:ext cx="1531937"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25"/>
          <p:cNvGraphicFramePr>
            <a:graphicFrameLocks noChangeAspect="1"/>
          </p:cNvGraphicFramePr>
          <p:nvPr>
            <p:extLst>
              <p:ext uri="{D42A27DB-BD31-4B8C-83A1-F6EECF244321}">
                <p14:modId xmlns:p14="http://schemas.microsoft.com/office/powerpoint/2010/main" val="531287735"/>
              </p:ext>
            </p:extLst>
          </p:nvPr>
        </p:nvGraphicFramePr>
        <p:xfrm>
          <a:off x="3402794" y="3681413"/>
          <a:ext cx="1485900" cy="557212"/>
        </p:xfrm>
        <a:graphic>
          <a:graphicData uri="http://schemas.openxmlformats.org/presentationml/2006/ole">
            <mc:AlternateContent xmlns:mc="http://schemas.openxmlformats.org/markup-compatibility/2006">
              <mc:Choice xmlns:v="urn:schemas-microsoft-com:vml" Requires="v">
                <p:oleObj name="Equation" r:id="rId14" imgW="1371600" imgH="469800" progId="Equation.3">
                  <p:embed/>
                </p:oleObj>
              </mc:Choice>
              <mc:Fallback>
                <p:oleObj name="Equation" r:id="rId14" imgW="1371600" imgH="469800" progId="Equation.3">
                  <p:embed/>
                  <p:pic>
                    <p:nvPicPr>
                      <p:cNvPr id="14" name="Object 25"/>
                      <p:cNvPicPr>
                        <a:picLocks noChangeAspect="1" noChangeArrowheads="1"/>
                      </p:cNvPicPr>
                      <p:nvPr/>
                    </p:nvPicPr>
                    <p:blipFill>
                      <a:blip r:embed="rId15"/>
                      <a:srcRect/>
                      <a:stretch>
                        <a:fillRect/>
                      </a:stretch>
                    </p:blipFill>
                    <p:spPr bwMode="auto">
                      <a:xfrm>
                        <a:off x="3402794" y="3681413"/>
                        <a:ext cx="1485900" cy="557212"/>
                      </a:xfrm>
                      <a:prstGeom prst="rect">
                        <a:avLst/>
                      </a:prstGeom>
                      <a:noFill/>
                    </p:spPr>
                  </p:pic>
                </p:oleObj>
              </mc:Fallback>
            </mc:AlternateContent>
          </a:graphicData>
        </a:graphic>
      </p:graphicFrame>
      <p:graphicFrame>
        <p:nvGraphicFramePr>
          <p:cNvPr id="15" name="Object 26"/>
          <p:cNvGraphicFramePr>
            <a:graphicFrameLocks noChangeAspect="1"/>
          </p:cNvGraphicFramePr>
          <p:nvPr>
            <p:extLst>
              <p:ext uri="{D42A27DB-BD31-4B8C-83A1-F6EECF244321}">
                <p14:modId xmlns:p14="http://schemas.microsoft.com/office/powerpoint/2010/main" val="2628850076"/>
              </p:ext>
            </p:extLst>
          </p:nvPr>
        </p:nvGraphicFramePr>
        <p:xfrm>
          <a:off x="3402013" y="4240213"/>
          <a:ext cx="1571625" cy="557212"/>
        </p:xfrm>
        <a:graphic>
          <a:graphicData uri="http://schemas.openxmlformats.org/presentationml/2006/ole">
            <mc:AlternateContent xmlns:mc="http://schemas.openxmlformats.org/markup-compatibility/2006">
              <mc:Choice xmlns:v="urn:schemas-microsoft-com:vml" Requires="v">
                <p:oleObj name="Equation" r:id="rId16" imgW="1447560" imgH="469800" progId="Equation.3">
                  <p:embed/>
                </p:oleObj>
              </mc:Choice>
              <mc:Fallback>
                <p:oleObj name="Equation" r:id="rId16" imgW="1447560" imgH="469800" progId="Equation.3">
                  <p:embed/>
                  <p:pic>
                    <p:nvPicPr>
                      <p:cNvPr id="15" name="Object 26"/>
                      <p:cNvPicPr>
                        <a:picLocks noChangeAspect="1" noChangeArrowheads="1"/>
                      </p:cNvPicPr>
                      <p:nvPr/>
                    </p:nvPicPr>
                    <p:blipFill>
                      <a:blip r:embed="rId17"/>
                      <a:srcRect/>
                      <a:stretch>
                        <a:fillRect/>
                      </a:stretch>
                    </p:blipFill>
                    <p:spPr bwMode="auto">
                      <a:xfrm>
                        <a:off x="3402013" y="4240213"/>
                        <a:ext cx="1571625"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27"/>
          <p:cNvGraphicFramePr>
            <a:graphicFrameLocks noChangeAspect="1"/>
          </p:cNvGraphicFramePr>
          <p:nvPr>
            <p:extLst>
              <p:ext uri="{D42A27DB-BD31-4B8C-83A1-F6EECF244321}">
                <p14:modId xmlns:p14="http://schemas.microsoft.com/office/powerpoint/2010/main" val="961104631"/>
              </p:ext>
            </p:extLst>
          </p:nvPr>
        </p:nvGraphicFramePr>
        <p:xfrm>
          <a:off x="3403674" y="4845050"/>
          <a:ext cx="1254125" cy="557213"/>
        </p:xfrm>
        <a:graphic>
          <a:graphicData uri="http://schemas.openxmlformats.org/presentationml/2006/ole">
            <mc:AlternateContent xmlns:mc="http://schemas.openxmlformats.org/markup-compatibility/2006">
              <mc:Choice xmlns:v="urn:schemas-microsoft-com:vml" Requires="v">
                <p:oleObj name="Equation" r:id="rId18" imgW="1155600" imgH="469800" progId="Equation.3">
                  <p:embed/>
                </p:oleObj>
              </mc:Choice>
              <mc:Fallback>
                <p:oleObj name="Equation" r:id="rId18" imgW="1155600" imgH="469800" progId="Equation.3">
                  <p:embed/>
                  <p:pic>
                    <p:nvPicPr>
                      <p:cNvPr id="16" name="Object 27"/>
                      <p:cNvPicPr>
                        <a:picLocks noChangeAspect="1" noChangeArrowheads="1"/>
                      </p:cNvPicPr>
                      <p:nvPr/>
                    </p:nvPicPr>
                    <p:blipFill>
                      <a:blip r:embed="rId19"/>
                      <a:srcRect/>
                      <a:stretch>
                        <a:fillRect/>
                      </a:stretch>
                    </p:blipFill>
                    <p:spPr bwMode="auto">
                      <a:xfrm>
                        <a:off x="3403674" y="4845050"/>
                        <a:ext cx="1254125"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56"/>
          <p:cNvGraphicFramePr>
            <a:graphicFrameLocks noChangeAspect="1"/>
          </p:cNvGraphicFramePr>
          <p:nvPr>
            <p:extLst>
              <p:ext uri="{D42A27DB-BD31-4B8C-83A1-F6EECF244321}">
                <p14:modId xmlns:p14="http://schemas.microsoft.com/office/powerpoint/2010/main" val="1586784791"/>
              </p:ext>
            </p:extLst>
          </p:nvPr>
        </p:nvGraphicFramePr>
        <p:xfrm>
          <a:off x="7316159" y="5728495"/>
          <a:ext cx="1498600" cy="225425"/>
        </p:xfrm>
        <a:graphic>
          <a:graphicData uri="http://schemas.openxmlformats.org/presentationml/2006/ole">
            <mc:AlternateContent xmlns:mc="http://schemas.openxmlformats.org/markup-compatibility/2006">
              <mc:Choice xmlns:v="urn:schemas-microsoft-com:vml" Requires="v">
                <p:oleObj name="Equation" r:id="rId20" imgW="1434960" imgH="215640" progId="Equation.3">
                  <p:embed/>
                </p:oleObj>
              </mc:Choice>
              <mc:Fallback>
                <p:oleObj name="Equation" r:id="rId20" imgW="1434960" imgH="215640" progId="Equation.3">
                  <p:embed/>
                  <p:pic>
                    <p:nvPicPr>
                      <p:cNvPr id="17" name="Object 5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16159" y="5728495"/>
                        <a:ext cx="1498600" cy="22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29"/>
          <p:cNvGraphicFramePr>
            <a:graphicFrameLocks noChangeAspect="1"/>
          </p:cNvGraphicFramePr>
          <p:nvPr>
            <p:extLst>
              <p:ext uri="{D42A27DB-BD31-4B8C-83A1-F6EECF244321}">
                <p14:modId xmlns:p14="http://schemas.microsoft.com/office/powerpoint/2010/main" val="606109276"/>
              </p:ext>
            </p:extLst>
          </p:nvPr>
        </p:nvGraphicFramePr>
        <p:xfrm>
          <a:off x="3402880" y="5372100"/>
          <a:ext cx="2276475" cy="663575"/>
        </p:xfrm>
        <a:graphic>
          <a:graphicData uri="http://schemas.openxmlformats.org/presentationml/2006/ole">
            <mc:AlternateContent xmlns:mc="http://schemas.openxmlformats.org/markup-compatibility/2006">
              <mc:Choice xmlns:v="urn:schemas-microsoft-com:vml" Requires="v">
                <p:oleObj name="Equation" r:id="rId22" imgW="2095200" imgH="558720" progId="Equation.3">
                  <p:embed/>
                </p:oleObj>
              </mc:Choice>
              <mc:Fallback>
                <p:oleObj name="Equation" r:id="rId22" imgW="2095200" imgH="558720" progId="Equation.3">
                  <p:embed/>
                  <p:pic>
                    <p:nvPicPr>
                      <p:cNvPr id="18" name="Object 29"/>
                      <p:cNvPicPr>
                        <a:picLocks noChangeAspect="1" noChangeArrowheads="1"/>
                      </p:cNvPicPr>
                      <p:nvPr/>
                    </p:nvPicPr>
                    <p:blipFill>
                      <a:blip r:embed="rId23"/>
                      <a:srcRect/>
                      <a:stretch>
                        <a:fillRect/>
                      </a:stretch>
                    </p:blipFill>
                    <p:spPr bwMode="auto">
                      <a:xfrm>
                        <a:off x="3402880" y="5372100"/>
                        <a:ext cx="2276475"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8"/>
          <p:cNvSpPr/>
          <p:nvPr/>
        </p:nvSpPr>
        <p:spPr>
          <a:xfrm>
            <a:off x="611068" y="940078"/>
            <a:ext cx="1779783" cy="369332"/>
          </a:xfrm>
          <a:prstGeom prst="rect">
            <a:avLst/>
          </a:prstGeom>
        </p:spPr>
        <p:txBody>
          <a:bodyPr wrap="none">
            <a:spAutoFit/>
          </a:bodyPr>
          <a:lstStyle/>
          <a:p>
            <a:r>
              <a:rPr lang="en-GB" dirty="0"/>
              <a:t>Discretized form:</a:t>
            </a:r>
          </a:p>
        </p:txBody>
      </p:sp>
      <p:sp>
        <p:nvSpPr>
          <p:cNvPr id="21" name="TextBox 20"/>
          <p:cNvSpPr txBox="1"/>
          <p:nvPr/>
        </p:nvSpPr>
        <p:spPr>
          <a:xfrm>
            <a:off x="3579126" y="1991946"/>
            <a:ext cx="274214" cy="369332"/>
          </a:xfrm>
          <a:prstGeom prst="rect">
            <a:avLst/>
          </a:prstGeom>
          <a:solidFill>
            <a:schemeClr val="bg1"/>
          </a:solidFill>
        </p:spPr>
        <p:txBody>
          <a:bodyPr wrap="square" lIns="0" tIns="0" rIns="0" bIns="0" rtlCol="0">
            <a:spAutoFit/>
          </a:bodyPr>
          <a:lstStyle/>
          <a:p>
            <a:r>
              <a:rPr lang="en-GB" sz="2400" b="1" dirty="0" err="1">
                <a:solidFill>
                  <a:srgbClr val="C00000"/>
                </a:solidFill>
                <a:latin typeface="Times New Roman" panose="02020603050405020304" pitchFamily="18" charset="0"/>
                <a:cs typeface="Times New Roman" panose="02020603050405020304" pitchFamily="18" charset="0"/>
              </a:rPr>
              <a:t>a</a:t>
            </a:r>
            <a:r>
              <a:rPr lang="en-GB" sz="2400" i="1" baseline="-25000" dirty="0" err="1">
                <a:solidFill>
                  <a:srgbClr val="C00000"/>
                </a:solidFill>
                <a:latin typeface="Times New Roman" panose="02020603050405020304" pitchFamily="18" charset="0"/>
                <a:cs typeface="Times New Roman" panose="02020603050405020304" pitchFamily="18" charset="0"/>
              </a:rPr>
              <a:t>S</a:t>
            </a:r>
            <a:endParaRPr lang="en-GB" sz="2400" i="1" baseline="-25000" dirty="0">
              <a:solidFill>
                <a:srgbClr val="C00000"/>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3554613" y="1394923"/>
            <a:ext cx="274214" cy="369332"/>
          </a:xfrm>
          <a:prstGeom prst="rect">
            <a:avLst/>
          </a:prstGeom>
          <a:solidFill>
            <a:schemeClr val="bg1"/>
          </a:solidFill>
        </p:spPr>
        <p:txBody>
          <a:bodyPr wrap="square" lIns="0" tIns="0" rIns="0" bIns="0" rtlCol="0">
            <a:spAutoFit/>
          </a:bodyPr>
          <a:lstStyle/>
          <a:p>
            <a:r>
              <a:rPr lang="en-GB" sz="2400" b="1" dirty="0" err="1">
                <a:solidFill>
                  <a:srgbClr val="060ABA"/>
                </a:solidFill>
                <a:latin typeface="Times New Roman" panose="02020603050405020304" pitchFamily="18" charset="0"/>
                <a:cs typeface="Times New Roman" panose="02020603050405020304" pitchFamily="18" charset="0"/>
              </a:rPr>
              <a:t>a</a:t>
            </a:r>
            <a:r>
              <a:rPr lang="en-GB" sz="2400" i="1" baseline="-25000" dirty="0" err="1">
                <a:solidFill>
                  <a:srgbClr val="060ABA"/>
                </a:solidFill>
                <a:latin typeface="Times New Roman" panose="02020603050405020304" pitchFamily="18" charset="0"/>
                <a:cs typeface="Times New Roman" panose="02020603050405020304" pitchFamily="18" charset="0"/>
              </a:rPr>
              <a:t>L</a:t>
            </a:r>
            <a:endParaRPr lang="en-GB" sz="2400" i="1" baseline="-25000" dirty="0">
              <a:solidFill>
                <a:srgbClr val="060ABA"/>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4652994" y="1960563"/>
            <a:ext cx="274214" cy="369332"/>
          </a:xfrm>
          <a:prstGeom prst="rect">
            <a:avLst/>
          </a:prstGeom>
          <a:solidFill>
            <a:schemeClr val="bg1"/>
          </a:solidFill>
        </p:spPr>
        <p:txBody>
          <a:bodyPr wrap="square" lIns="0" tIns="0" rIns="0" bIns="0" rtlCol="0">
            <a:spAutoFit/>
          </a:bodyPr>
          <a:lstStyle/>
          <a:p>
            <a:r>
              <a:rPr lang="en-GB" sz="2400" b="1" dirty="0" err="1">
                <a:solidFill>
                  <a:srgbClr val="060ABA"/>
                </a:solidFill>
                <a:latin typeface="Times New Roman" panose="02020603050405020304" pitchFamily="18" charset="0"/>
                <a:cs typeface="Times New Roman" panose="02020603050405020304" pitchFamily="18" charset="0"/>
              </a:rPr>
              <a:t>a</a:t>
            </a:r>
            <a:r>
              <a:rPr lang="en-GB" sz="2400" i="1" baseline="-25000" dirty="0" err="1">
                <a:solidFill>
                  <a:srgbClr val="060ABA"/>
                </a:solidFill>
                <a:latin typeface="Times New Roman" panose="02020603050405020304" pitchFamily="18" charset="0"/>
                <a:cs typeface="Times New Roman" panose="02020603050405020304" pitchFamily="18" charset="0"/>
              </a:rPr>
              <a:t>L</a:t>
            </a:r>
            <a:endParaRPr lang="en-GB" sz="2400" i="1" baseline="-25000" dirty="0">
              <a:solidFill>
                <a:srgbClr val="060ABA"/>
              </a:solidFill>
              <a:latin typeface="Times New Roman" panose="02020603050405020304" pitchFamily="18" charset="0"/>
              <a:cs typeface="Times New Roman" panose="02020603050405020304" pitchFamily="18" charset="0"/>
            </a:endParaRPr>
          </a:p>
        </p:txBody>
      </p:sp>
      <p:graphicFrame>
        <p:nvGraphicFramePr>
          <p:cNvPr id="24" name="Object 23"/>
          <p:cNvGraphicFramePr>
            <a:graphicFrameLocks noChangeAspect="1"/>
          </p:cNvGraphicFramePr>
          <p:nvPr>
            <p:extLst>
              <p:ext uri="{D42A27DB-BD31-4B8C-83A1-F6EECF244321}">
                <p14:modId xmlns:p14="http://schemas.microsoft.com/office/powerpoint/2010/main" val="3296644515"/>
              </p:ext>
            </p:extLst>
          </p:nvPr>
        </p:nvGraphicFramePr>
        <p:xfrm>
          <a:off x="5510701" y="3125788"/>
          <a:ext cx="1449387" cy="557212"/>
        </p:xfrm>
        <a:graphic>
          <a:graphicData uri="http://schemas.openxmlformats.org/presentationml/2006/ole">
            <mc:AlternateContent xmlns:mc="http://schemas.openxmlformats.org/markup-compatibility/2006">
              <mc:Choice xmlns:v="urn:schemas-microsoft-com:vml" Requires="v">
                <p:oleObj name="Equation" r:id="rId24" imgW="1333440" imgH="469800" progId="Equation.3">
                  <p:embed/>
                </p:oleObj>
              </mc:Choice>
              <mc:Fallback>
                <p:oleObj name="Equation" r:id="rId24" imgW="1333440" imgH="469800" progId="Equation.3">
                  <p:embed/>
                  <p:pic>
                    <p:nvPicPr>
                      <p:cNvPr id="24" name="Object 23"/>
                      <p:cNvPicPr>
                        <a:picLocks noChangeAspect="1" noChangeArrowheads="1"/>
                      </p:cNvPicPr>
                      <p:nvPr/>
                    </p:nvPicPr>
                    <p:blipFill>
                      <a:blip r:embed="rId25"/>
                      <a:srcRect/>
                      <a:stretch>
                        <a:fillRect/>
                      </a:stretch>
                    </p:blipFill>
                    <p:spPr bwMode="auto">
                      <a:xfrm>
                        <a:off x="5510701" y="3125788"/>
                        <a:ext cx="1449387"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30"/>
          <p:cNvGraphicFramePr>
            <a:graphicFrameLocks noChangeAspect="1"/>
          </p:cNvGraphicFramePr>
          <p:nvPr>
            <p:extLst>
              <p:ext uri="{D42A27DB-BD31-4B8C-83A1-F6EECF244321}">
                <p14:modId xmlns:p14="http://schemas.microsoft.com/office/powerpoint/2010/main" val="2065304835"/>
              </p:ext>
            </p:extLst>
          </p:nvPr>
        </p:nvGraphicFramePr>
        <p:xfrm>
          <a:off x="3399442" y="5950481"/>
          <a:ext cx="2336800" cy="658812"/>
        </p:xfrm>
        <a:graphic>
          <a:graphicData uri="http://schemas.openxmlformats.org/presentationml/2006/ole">
            <mc:AlternateContent xmlns:mc="http://schemas.openxmlformats.org/markup-compatibility/2006">
              <mc:Choice xmlns:v="urn:schemas-microsoft-com:vml" Requires="v">
                <p:oleObj name="Equation" r:id="rId26" imgW="2158920" imgH="558720" progId="Equation.3">
                  <p:embed/>
                </p:oleObj>
              </mc:Choice>
              <mc:Fallback>
                <p:oleObj name="Equation" r:id="rId26" imgW="2158920" imgH="558720" progId="Equation.3">
                  <p:embed/>
                  <p:pic>
                    <p:nvPicPr>
                      <p:cNvPr id="25" name="Object 30"/>
                      <p:cNvPicPr>
                        <a:picLocks noChangeAspect="1" noChangeArrowheads="1"/>
                      </p:cNvPicPr>
                      <p:nvPr/>
                    </p:nvPicPr>
                    <p:blipFill>
                      <a:blip r:embed="rId27"/>
                      <a:srcRect/>
                      <a:stretch>
                        <a:fillRect/>
                      </a:stretch>
                    </p:blipFill>
                    <p:spPr bwMode="auto">
                      <a:xfrm>
                        <a:off x="3399442" y="5950481"/>
                        <a:ext cx="2336800" cy="658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06473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3" name="Rectangle 62"/>
              <p:cNvSpPr/>
              <p:nvPr/>
            </p:nvSpPr>
            <p:spPr>
              <a:xfrm>
                <a:off x="4732261" y="3494760"/>
                <a:ext cx="3717335" cy="2644503"/>
              </a:xfrm>
              <a:prstGeom prst="rect">
                <a:avLst/>
              </a:prstGeom>
            </p:spPr>
            <p:txBody>
              <a:bodyPr wrap="square">
                <a:noAutofit/>
              </a:bodyPr>
              <a:lstStyle/>
              <a:p>
                <a:pPr marL="692658" lvl="1" indent="-400050">
                  <a:lnSpc>
                    <a:spcPts val="2100"/>
                  </a:lnSpc>
                  <a:buClr>
                    <a:srgbClr val="C00000"/>
                  </a:buClr>
                  <a:buNone/>
                  <a:defRPr/>
                </a:pPr>
                <a:r>
                  <a:rPr lang="en-US" sz="1600" dirty="0">
                    <a:solidFill>
                      <a:schemeClr val="tx1"/>
                    </a:solidFill>
                  </a:rPr>
                  <a:t>4) Update </a:t>
                </a:r>
                <a:r>
                  <a:rPr lang="en-US" sz="1600" i="1" dirty="0" err="1"/>
                  <a:t>mp</a:t>
                </a:r>
                <a:r>
                  <a:rPr lang="en-US" sz="1600" i="1" dirty="0"/>
                  <a:t> </a:t>
                </a:r>
                <a:r>
                  <a:rPr lang="en-US" sz="1600" dirty="0">
                    <a:solidFill>
                      <a:schemeClr val="tx1"/>
                    </a:solidFill>
                  </a:rPr>
                  <a:t>velocities</a:t>
                </a:r>
              </a:p>
              <a:p>
                <a:pPr marL="692658" lvl="1" indent="-400050">
                  <a:lnSpc>
                    <a:spcPts val="2100"/>
                  </a:lnSpc>
                  <a:buClr>
                    <a:srgbClr val="C00000"/>
                  </a:buClr>
                  <a:buNone/>
                  <a:defRPr/>
                </a:pPr>
                <a:endParaRPr lang="en-US" sz="1050" dirty="0">
                  <a:solidFill>
                    <a:schemeClr val="tx1"/>
                  </a:solidFill>
                </a:endParaRPr>
              </a:p>
              <a:p>
                <a:pPr marL="692658" lvl="1" indent="-400050">
                  <a:lnSpc>
                    <a:spcPts val="2100"/>
                  </a:lnSpc>
                  <a:buClr>
                    <a:srgbClr val="C00000"/>
                  </a:buClr>
                  <a:buNone/>
                  <a:defRPr/>
                </a:pPr>
                <a:r>
                  <a:rPr lang="en-US" sz="1600" dirty="0">
                    <a:solidFill>
                      <a:schemeClr val="tx1"/>
                    </a:solidFill>
                  </a:rPr>
                  <a:t>6) Update </a:t>
                </a:r>
                <a:r>
                  <a:rPr lang="en-US" sz="1600" i="1" dirty="0" err="1">
                    <a:solidFill>
                      <a:schemeClr val="tx1"/>
                    </a:solidFill>
                  </a:rPr>
                  <a:t>mp</a:t>
                </a:r>
                <a:r>
                  <a:rPr lang="en-US" sz="1600" dirty="0">
                    <a:solidFill>
                      <a:schemeClr val="tx1"/>
                    </a:solidFill>
                  </a:rPr>
                  <a:t> strains</a:t>
                </a:r>
              </a:p>
              <a:p>
                <a:pPr marL="692658" lvl="1" indent="-400050">
                  <a:lnSpc>
                    <a:spcPts val="2100"/>
                  </a:lnSpc>
                  <a:spcBef>
                    <a:spcPts val="600"/>
                  </a:spcBef>
                  <a:buClr>
                    <a:srgbClr val="C00000"/>
                  </a:buClr>
                  <a:buNone/>
                  <a:defRPr/>
                </a:pPr>
                <a:r>
                  <a:rPr lang="en-US" sz="1600" dirty="0">
                    <a:solidFill>
                      <a:schemeClr val="tx1"/>
                    </a:solidFill>
                  </a:rPr>
                  <a:t>7) Mass balance Liquid </a:t>
                </a:r>
              </a:p>
              <a:p>
                <a:pPr marL="692658" lvl="1" indent="-400050">
                  <a:lnSpc>
                    <a:spcPts val="2100"/>
                  </a:lnSpc>
                  <a:buClr>
                    <a:srgbClr val="C00000"/>
                  </a:buClr>
                  <a:buNone/>
                  <a:defRPr/>
                </a:pPr>
                <a:endParaRPr lang="en-US" sz="1600" dirty="0">
                  <a:solidFill>
                    <a:schemeClr val="tx1"/>
                  </a:solidFill>
                </a:endParaRPr>
              </a:p>
              <a:p>
                <a:pPr marL="692658" lvl="1" indent="-400050">
                  <a:lnSpc>
                    <a:spcPts val="2100"/>
                  </a:lnSpc>
                  <a:buClr>
                    <a:srgbClr val="C00000"/>
                  </a:buClr>
                  <a:buNone/>
                  <a:defRPr/>
                </a:pPr>
                <a:endParaRPr lang="en-US" dirty="0">
                  <a:solidFill>
                    <a:schemeClr val="tx1"/>
                  </a:solidFill>
                </a:endParaRPr>
              </a:p>
              <a:p>
                <a:pPr marL="692658" lvl="1" indent="-400050">
                  <a:lnSpc>
                    <a:spcPts val="2100"/>
                  </a:lnSpc>
                  <a:spcBef>
                    <a:spcPts val="600"/>
                  </a:spcBef>
                  <a:spcAft>
                    <a:spcPts val="600"/>
                  </a:spcAft>
                  <a:buClr>
                    <a:srgbClr val="C00000"/>
                  </a:buClr>
                  <a:buNone/>
                  <a:defRPr/>
                </a:pPr>
                <a:r>
                  <a:rPr lang="en-US" sz="1600" dirty="0">
                    <a:solidFill>
                      <a:schemeClr val="tx1"/>
                    </a:solidFill>
                  </a:rPr>
                  <a:t>8) Constitutive equation  </a:t>
                </a:r>
                <a14:m>
                  <m:oMath xmlns:m="http://schemas.openxmlformats.org/officeDocument/2006/math">
                    <m:sSub>
                      <m:sSubPr>
                        <m:ctrlPr>
                          <a:rPr lang="en-US" sz="2000" b="1" i="1" smtClean="0">
                            <a:solidFill>
                              <a:srgbClr val="C00000"/>
                            </a:solidFill>
                            <a:latin typeface="Cambria Math" panose="02040503050406030204" pitchFamily="18" charset="0"/>
                            <a:ea typeface="Cambria Math" panose="02040503050406030204" pitchFamily="18" charset="0"/>
                          </a:rPr>
                        </m:ctrlPr>
                      </m:sSubPr>
                      <m:e>
                        <m:acc>
                          <m:accPr>
                            <m:chr m:val="̇"/>
                            <m:ctrlPr>
                              <a:rPr lang="en-US" sz="2000" b="1" i="1" smtClean="0">
                                <a:solidFill>
                                  <a:srgbClr val="C00000"/>
                                </a:solidFill>
                                <a:latin typeface="Cambria Math" panose="02040503050406030204" pitchFamily="18" charset="0"/>
                                <a:ea typeface="Cambria Math" panose="02040503050406030204" pitchFamily="18" charset="0"/>
                              </a:rPr>
                            </m:ctrlPr>
                          </m:accPr>
                          <m:e>
                            <m:r>
                              <a:rPr lang="en-US" sz="2000" b="1" i="1">
                                <a:solidFill>
                                  <a:srgbClr val="C00000"/>
                                </a:solidFill>
                                <a:latin typeface="Cambria Math" panose="02040503050406030204" pitchFamily="18" charset="0"/>
                                <a:ea typeface="Cambria Math" panose="02040503050406030204" pitchFamily="18" charset="0"/>
                              </a:rPr>
                              <m:t>𝝈</m:t>
                            </m:r>
                          </m:e>
                        </m:acc>
                      </m:e>
                      <m:sub>
                        <m:r>
                          <a:rPr lang="en-US" sz="2000" b="1" i="1">
                            <a:solidFill>
                              <a:srgbClr val="C00000"/>
                            </a:solidFill>
                            <a:latin typeface="Cambria Math" panose="02040503050406030204" pitchFamily="18" charset="0"/>
                            <a:ea typeface="Cambria Math" panose="02040503050406030204" pitchFamily="18" charset="0"/>
                          </a:rPr>
                          <m:t>𝑺</m:t>
                        </m:r>
                      </m:sub>
                    </m:sSub>
                  </m:oMath>
                </a14:m>
                <a:endParaRPr lang="en-US" sz="1600" dirty="0">
                  <a:solidFill>
                    <a:schemeClr val="tx1"/>
                  </a:solidFill>
                </a:endParaRPr>
              </a:p>
              <a:p>
                <a:pPr marL="692658" lvl="1" indent="-400050">
                  <a:buClr>
                    <a:srgbClr val="C00000"/>
                  </a:buClr>
                  <a:buNone/>
                  <a:defRPr/>
                </a:pPr>
                <a:r>
                  <a:rPr lang="en-US" sz="1600" dirty="0">
                    <a:solidFill>
                      <a:schemeClr val="tx1"/>
                    </a:solidFill>
                  </a:rPr>
                  <a:t>9) Update stresses, pressure, and other </a:t>
                </a:r>
                <a:r>
                  <a:rPr lang="en-US" sz="1600" i="1" dirty="0" err="1">
                    <a:solidFill>
                      <a:schemeClr val="tx1"/>
                    </a:solidFill>
                  </a:rPr>
                  <a:t>mp</a:t>
                </a:r>
                <a:r>
                  <a:rPr lang="en-US" sz="1600" dirty="0">
                    <a:solidFill>
                      <a:schemeClr val="tx1"/>
                    </a:solidFill>
                  </a:rPr>
                  <a:t> properties</a:t>
                </a:r>
              </a:p>
            </p:txBody>
          </p:sp>
        </mc:Choice>
        <mc:Fallback xmlns="">
          <p:sp>
            <p:nvSpPr>
              <p:cNvPr id="63" name="Rectangle 62"/>
              <p:cNvSpPr>
                <a:spLocks noRot="1" noChangeAspect="1" noMove="1" noResize="1" noEditPoints="1" noAdjustHandles="1" noChangeArrowheads="1" noChangeShapeType="1" noTextEdit="1"/>
              </p:cNvSpPr>
              <p:nvPr/>
            </p:nvSpPr>
            <p:spPr>
              <a:xfrm>
                <a:off x="4732261" y="3494760"/>
                <a:ext cx="3717335" cy="2644503"/>
              </a:xfrm>
              <a:prstGeom prst="rect">
                <a:avLst/>
              </a:prstGeom>
              <a:blipFill>
                <a:blip r:embed="rId3"/>
                <a:stretch>
                  <a:fillRect t="-461" b="-4147"/>
                </a:stretch>
              </a:blipFill>
            </p:spPr>
            <p:txBody>
              <a:bodyPr/>
              <a:lstStyle/>
              <a:p>
                <a:r>
                  <a:rPr lang="en-US">
                    <a:noFill/>
                  </a:rPr>
                  <a:t> </a:t>
                </a:r>
              </a:p>
            </p:txBody>
          </p:sp>
        </mc:Fallback>
      </mc:AlternateContent>
      <p:sp>
        <p:nvSpPr>
          <p:cNvPr id="59" name="Rectangle 58"/>
          <p:cNvSpPr/>
          <p:nvPr/>
        </p:nvSpPr>
        <p:spPr>
          <a:xfrm>
            <a:off x="433091" y="1520317"/>
            <a:ext cx="4023641" cy="3400931"/>
          </a:xfrm>
          <a:prstGeom prst="rect">
            <a:avLst/>
          </a:prstGeom>
        </p:spPr>
        <p:txBody>
          <a:bodyPr wrap="square">
            <a:spAutoFit/>
          </a:bodyPr>
          <a:lstStyle/>
          <a:p>
            <a:pPr marL="692658" lvl="1" indent="-400050">
              <a:lnSpc>
                <a:spcPts val="1900"/>
              </a:lnSpc>
              <a:buClr>
                <a:srgbClr val="C00000"/>
              </a:buClr>
              <a:buNone/>
              <a:defRPr/>
            </a:pPr>
            <a:endParaRPr lang="en-US" sz="1600" i="1" dirty="0">
              <a:solidFill>
                <a:srgbClr val="FF0000"/>
              </a:solidFill>
            </a:endParaRPr>
          </a:p>
          <a:p>
            <a:pPr marL="692658" lvl="1" indent="-400050">
              <a:lnSpc>
                <a:spcPts val="1900"/>
              </a:lnSpc>
              <a:buClr>
                <a:srgbClr val="C00000"/>
              </a:buClr>
              <a:buNone/>
              <a:defRPr/>
            </a:pPr>
            <a:r>
              <a:rPr lang="en-US" sz="1600" dirty="0"/>
              <a:t>1) </a:t>
            </a:r>
            <a:r>
              <a:rPr lang="en-US" sz="1600" i="1" dirty="0"/>
              <a:t>Nodal</a:t>
            </a:r>
            <a:r>
              <a:rPr lang="en-US" sz="1600" dirty="0"/>
              <a:t> mass matrices, </a:t>
            </a:r>
            <a:r>
              <a:rPr lang="en-US" sz="1600" i="1" dirty="0"/>
              <a:t>nodal</a:t>
            </a:r>
            <a:r>
              <a:rPr lang="en-US" sz="1600" dirty="0"/>
              <a:t> forces, </a:t>
            </a:r>
            <a:r>
              <a:rPr lang="en-US" sz="1600" i="1" dirty="0"/>
              <a:t>nodal</a:t>
            </a:r>
            <a:r>
              <a:rPr lang="en-US" sz="1600" dirty="0"/>
              <a:t> velocities</a:t>
            </a:r>
          </a:p>
          <a:p>
            <a:pPr marL="692658" lvl="1" indent="-400050">
              <a:buClr>
                <a:srgbClr val="C00000"/>
              </a:buClr>
              <a:buNone/>
              <a:defRPr/>
            </a:pPr>
            <a:endParaRPr lang="en-US" sz="800" dirty="0"/>
          </a:p>
          <a:p>
            <a:pPr marL="692658" lvl="1" indent="-400050">
              <a:buClr>
                <a:srgbClr val="C00000"/>
              </a:buClr>
              <a:defRPr/>
            </a:pPr>
            <a:endParaRPr lang="en-US" sz="800" dirty="0">
              <a:solidFill>
                <a:srgbClr val="C00000"/>
              </a:solidFill>
            </a:endParaRPr>
          </a:p>
          <a:p>
            <a:pPr marL="692658" lvl="1" indent="-400050">
              <a:lnSpc>
                <a:spcPts val="1900"/>
              </a:lnSpc>
              <a:buClr>
                <a:srgbClr val="C00000"/>
              </a:buClr>
              <a:buNone/>
              <a:defRPr/>
            </a:pPr>
            <a:r>
              <a:rPr lang="en-US" sz="1600" dirty="0"/>
              <a:t>2) Dynamic Equilibrium Liquid</a:t>
            </a:r>
          </a:p>
          <a:p>
            <a:pPr marL="692658" lvl="1" indent="-400050">
              <a:lnSpc>
                <a:spcPts val="1900"/>
              </a:lnSpc>
              <a:buNone/>
              <a:defRPr/>
            </a:pPr>
            <a:endParaRPr lang="en-US" sz="1600" dirty="0">
              <a:solidFill>
                <a:srgbClr val="C00000"/>
              </a:solidFill>
            </a:endParaRPr>
          </a:p>
          <a:p>
            <a:pPr marL="692658" lvl="1" indent="-400050">
              <a:lnSpc>
                <a:spcPts val="1900"/>
              </a:lnSpc>
              <a:buNone/>
              <a:defRPr/>
            </a:pPr>
            <a:endParaRPr lang="en-US" sz="1600" dirty="0">
              <a:solidFill>
                <a:srgbClr val="C00000"/>
              </a:solidFill>
            </a:endParaRPr>
          </a:p>
          <a:p>
            <a:pPr marL="692658" lvl="1" indent="-400050">
              <a:lnSpc>
                <a:spcPts val="1900"/>
              </a:lnSpc>
              <a:buClr>
                <a:srgbClr val="C00000"/>
              </a:buClr>
              <a:buNone/>
              <a:defRPr/>
            </a:pPr>
            <a:r>
              <a:rPr lang="en-US" sz="1600" dirty="0"/>
              <a:t>3) Dynamic Equilibrium Mixture</a:t>
            </a:r>
          </a:p>
          <a:p>
            <a:pPr marL="692658" lvl="1" indent="-400050">
              <a:lnSpc>
                <a:spcPts val="1900"/>
              </a:lnSpc>
              <a:buClr>
                <a:srgbClr val="C00000"/>
              </a:buClr>
              <a:buNone/>
              <a:defRPr/>
            </a:pPr>
            <a:endParaRPr lang="en-US" sz="1600" dirty="0">
              <a:solidFill>
                <a:srgbClr val="C00000"/>
              </a:solidFill>
            </a:endParaRPr>
          </a:p>
          <a:p>
            <a:pPr marL="692658" lvl="1" indent="-400050">
              <a:buClr>
                <a:srgbClr val="C00000"/>
              </a:buClr>
              <a:defRPr/>
            </a:pPr>
            <a:endParaRPr lang="en-US" sz="900" dirty="0">
              <a:solidFill>
                <a:srgbClr val="C00000"/>
              </a:solidFill>
            </a:endParaRPr>
          </a:p>
          <a:p>
            <a:pPr marL="692658" lvl="1" indent="-400050">
              <a:lnSpc>
                <a:spcPts val="1900"/>
              </a:lnSpc>
              <a:buClr>
                <a:srgbClr val="C00000"/>
              </a:buClr>
              <a:defRPr/>
            </a:pPr>
            <a:endParaRPr lang="en-US" sz="1600" dirty="0"/>
          </a:p>
          <a:p>
            <a:pPr marL="692658" lvl="1" indent="-400050">
              <a:lnSpc>
                <a:spcPts val="1900"/>
              </a:lnSpc>
              <a:buClr>
                <a:srgbClr val="C00000"/>
              </a:buClr>
              <a:defRPr/>
            </a:pPr>
            <a:r>
              <a:rPr lang="en-US" sz="1600" dirty="0"/>
              <a:t>5) Update </a:t>
            </a:r>
            <a:r>
              <a:rPr lang="en-US" sz="1600" i="1" dirty="0"/>
              <a:t>nodal</a:t>
            </a:r>
            <a:r>
              <a:rPr lang="en-US" sz="1600" dirty="0"/>
              <a:t> velocities</a:t>
            </a:r>
          </a:p>
          <a:p>
            <a:pPr marL="692658" lvl="1" indent="-400050">
              <a:lnSpc>
                <a:spcPts val="1900"/>
              </a:lnSpc>
              <a:buClr>
                <a:srgbClr val="C00000"/>
              </a:buClr>
              <a:defRPr/>
            </a:pPr>
            <a:endParaRPr lang="en-US" sz="1600" dirty="0"/>
          </a:p>
          <a:p>
            <a:pPr marL="692658" lvl="1" indent="-400050">
              <a:lnSpc>
                <a:spcPts val="1900"/>
              </a:lnSpc>
              <a:buClr>
                <a:srgbClr val="C00000"/>
              </a:buClr>
              <a:buNone/>
              <a:defRPr/>
            </a:pPr>
            <a:r>
              <a:rPr lang="en-US" sz="1600" dirty="0">
                <a:solidFill>
                  <a:srgbClr val="C00000"/>
                </a:solidFill>
              </a:rPr>
              <a:t> </a:t>
            </a:r>
          </a:p>
        </p:txBody>
      </p:sp>
      <p:cxnSp>
        <p:nvCxnSpPr>
          <p:cNvPr id="39" name="Straight Arrow Connector 38"/>
          <p:cNvCxnSpPr/>
          <p:nvPr/>
        </p:nvCxnSpPr>
        <p:spPr>
          <a:xfrm flipH="1">
            <a:off x="3421931" y="3782132"/>
            <a:ext cx="1556080" cy="468886"/>
          </a:xfrm>
          <a:prstGeom prst="straightConnector1">
            <a:avLst/>
          </a:prstGeom>
          <a:ln w="22225">
            <a:solidFill>
              <a:schemeClr val="tx1">
                <a:lumMod val="50000"/>
                <a:lumOff val="50000"/>
              </a:schemeClr>
            </a:solidFill>
            <a:prstDash val="sysDot"/>
            <a:tailEnd type="stealth" w="med" len="lg"/>
          </a:ln>
        </p:spPr>
        <p:style>
          <a:lnRef idx="1">
            <a:schemeClr val="accent1"/>
          </a:lnRef>
          <a:fillRef idx="0">
            <a:schemeClr val="accent1"/>
          </a:fillRef>
          <a:effectRef idx="0">
            <a:schemeClr val="accent1"/>
          </a:effectRef>
          <a:fontRef idx="minor">
            <a:schemeClr val="tx1"/>
          </a:fontRef>
        </p:style>
      </p:cxnSp>
      <p:grpSp>
        <p:nvGrpSpPr>
          <p:cNvPr id="49" name="Group 48"/>
          <p:cNvGrpSpPr>
            <a:grpSpLocks noChangeAspect="1"/>
          </p:cNvGrpSpPr>
          <p:nvPr/>
        </p:nvGrpSpPr>
        <p:grpSpPr>
          <a:xfrm>
            <a:off x="1174012" y="4466265"/>
            <a:ext cx="1584176" cy="1555775"/>
            <a:chOff x="639865" y="4514862"/>
            <a:chExt cx="1906386" cy="1872208"/>
          </a:xfrm>
        </p:grpSpPr>
        <p:cxnSp>
          <p:nvCxnSpPr>
            <p:cNvPr id="50" name="Straight Connector 49"/>
            <p:cNvCxnSpPr/>
            <p:nvPr/>
          </p:nvCxnSpPr>
          <p:spPr>
            <a:xfrm>
              <a:off x="945912" y="4514862"/>
              <a:ext cx="0" cy="1872208"/>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p:nvPr/>
          </p:nvCxnSpPr>
          <p:spPr>
            <a:xfrm>
              <a:off x="2212348" y="4514862"/>
              <a:ext cx="0" cy="1872208"/>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a:off x="659393" y="4802894"/>
              <a:ext cx="187200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a:off x="674251" y="6060938"/>
              <a:ext cx="187200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4" name="Oval 53"/>
            <p:cNvSpPr>
              <a:spLocks noChangeAspect="1"/>
            </p:cNvSpPr>
            <p:nvPr/>
          </p:nvSpPr>
          <p:spPr>
            <a:xfrm>
              <a:off x="1456814" y="5340882"/>
              <a:ext cx="216024" cy="216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55" name="Rectangle 54"/>
            <p:cNvSpPr>
              <a:spLocks noChangeAspect="1"/>
            </p:cNvSpPr>
            <p:nvPr/>
          </p:nvSpPr>
          <p:spPr>
            <a:xfrm>
              <a:off x="876558" y="5983994"/>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angle 55"/>
            <p:cNvSpPr>
              <a:spLocks noChangeAspect="1"/>
            </p:cNvSpPr>
            <p:nvPr/>
          </p:nvSpPr>
          <p:spPr>
            <a:xfrm>
              <a:off x="2133477" y="5979405"/>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angle 56"/>
            <p:cNvSpPr>
              <a:spLocks noChangeAspect="1"/>
            </p:cNvSpPr>
            <p:nvPr/>
          </p:nvSpPr>
          <p:spPr>
            <a:xfrm>
              <a:off x="876558" y="4731283"/>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angle 57"/>
            <p:cNvSpPr>
              <a:spLocks noChangeAspect="1"/>
            </p:cNvSpPr>
            <p:nvPr/>
          </p:nvSpPr>
          <p:spPr>
            <a:xfrm>
              <a:off x="2143002" y="4736219"/>
              <a:ext cx="144000" cy="1440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TextBox 59"/>
            <p:cNvSpPr txBox="1"/>
            <p:nvPr/>
          </p:nvSpPr>
          <p:spPr>
            <a:xfrm>
              <a:off x="639865" y="4831632"/>
              <a:ext cx="360040" cy="360436"/>
            </a:xfrm>
            <a:prstGeom prst="rect">
              <a:avLst/>
            </a:prstGeom>
          </p:spPr>
          <p:txBody>
            <a:bodyPr wrap="square" rtlCol="0">
              <a:normAutofit fontScale="92500" lnSpcReduction="20000"/>
            </a:bodyPr>
            <a:lstStyle/>
            <a:p>
              <a:r>
                <a:rPr lang="es-ES" i="1" dirty="0">
                  <a:latin typeface="Times New Roman" pitchFamily="18" charset="0"/>
                  <a:cs typeface="Times New Roman" pitchFamily="18" charset="0"/>
                </a:rPr>
                <a:t>i</a:t>
              </a:r>
            </a:p>
          </p:txBody>
        </p:sp>
        <p:sp>
          <p:nvSpPr>
            <p:cNvPr id="61" name="TextBox 60"/>
            <p:cNvSpPr txBox="1"/>
            <p:nvPr/>
          </p:nvSpPr>
          <p:spPr>
            <a:xfrm>
              <a:off x="1610251" y="5448882"/>
              <a:ext cx="445973" cy="360437"/>
            </a:xfrm>
            <a:prstGeom prst="rect">
              <a:avLst/>
            </a:prstGeom>
          </p:spPr>
          <p:txBody>
            <a:bodyPr wrap="square" rtlCol="0">
              <a:normAutofit fontScale="92500" lnSpcReduction="20000"/>
            </a:bodyPr>
            <a:lstStyle>
              <a:defPPr>
                <a:defRPr lang="es-ES"/>
              </a:defPPr>
              <a:lvl1pPr>
                <a:defRPr i="1">
                  <a:latin typeface="Times New Roman" pitchFamily="18" charset="0"/>
                  <a:cs typeface="Times New Roman" pitchFamily="18" charset="0"/>
                </a:defRPr>
              </a:lvl1pPr>
            </a:lstStyle>
            <a:p>
              <a:r>
                <a:rPr lang="es-ES" dirty="0"/>
                <a:t>p</a:t>
              </a:r>
            </a:p>
          </p:txBody>
        </p:sp>
      </p:grpSp>
      <p:cxnSp>
        <p:nvCxnSpPr>
          <p:cNvPr id="44" name="Straight Connector 43"/>
          <p:cNvCxnSpPr/>
          <p:nvPr/>
        </p:nvCxnSpPr>
        <p:spPr>
          <a:xfrm>
            <a:off x="6692299" y="1748259"/>
            <a:ext cx="0" cy="1555775"/>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744687" y="1748259"/>
            <a:ext cx="0" cy="1555775"/>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p:cNvCxnSpPr/>
          <p:nvPr/>
        </p:nvCxnSpPr>
        <p:spPr>
          <a:xfrm>
            <a:off x="6454206" y="1987609"/>
            <a:ext cx="1555602"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p:nvCxnSpPr>
        <p:spPr>
          <a:xfrm>
            <a:off x="6466553" y="3033024"/>
            <a:ext cx="1555602"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8" name="Oval 47"/>
          <p:cNvSpPr>
            <a:spLocks noChangeAspect="1"/>
          </p:cNvSpPr>
          <p:nvPr/>
        </p:nvSpPr>
        <p:spPr>
          <a:xfrm>
            <a:off x="7116850" y="2434668"/>
            <a:ext cx="179512" cy="179493"/>
          </a:xfrm>
          <a:prstGeom prst="ellipse">
            <a:avLst/>
          </a:prstGeom>
          <a:solidFill>
            <a:srgbClr val="00B050">
              <a:alpha val="71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i="1" dirty="0">
              <a:latin typeface="Times New Roman" pitchFamily="18" charset="0"/>
              <a:cs typeface="Times New Roman" pitchFamily="18" charset="0"/>
            </a:endParaRPr>
          </a:p>
        </p:txBody>
      </p:sp>
      <p:sp>
        <p:nvSpPr>
          <p:cNvPr id="62" name="Rectangle 61"/>
          <p:cNvSpPr>
            <a:spLocks noChangeAspect="1"/>
          </p:cNvSpPr>
          <p:nvPr/>
        </p:nvSpPr>
        <p:spPr>
          <a:xfrm>
            <a:off x="6634667" y="2969084"/>
            <a:ext cx="119662" cy="1196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angle 63"/>
          <p:cNvSpPr>
            <a:spLocks noChangeAspect="1"/>
          </p:cNvSpPr>
          <p:nvPr/>
        </p:nvSpPr>
        <p:spPr>
          <a:xfrm>
            <a:off x="7679146" y="2965271"/>
            <a:ext cx="119662" cy="1196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angle 64"/>
          <p:cNvSpPr>
            <a:spLocks noChangeAspect="1"/>
          </p:cNvSpPr>
          <p:nvPr/>
        </p:nvSpPr>
        <p:spPr>
          <a:xfrm>
            <a:off x="6634667" y="1928101"/>
            <a:ext cx="119662" cy="1196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angle 65"/>
          <p:cNvSpPr>
            <a:spLocks noChangeAspect="1"/>
          </p:cNvSpPr>
          <p:nvPr/>
        </p:nvSpPr>
        <p:spPr>
          <a:xfrm>
            <a:off x="7687062" y="1932203"/>
            <a:ext cx="119662" cy="1196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TextBox 66"/>
          <p:cNvSpPr txBox="1"/>
          <p:nvPr/>
        </p:nvSpPr>
        <p:spPr>
          <a:xfrm>
            <a:off x="6437979" y="2011490"/>
            <a:ext cx="299187" cy="299517"/>
          </a:xfrm>
          <a:prstGeom prst="rect">
            <a:avLst/>
          </a:prstGeom>
        </p:spPr>
        <p:txBody>
          <a:bodyPr wrap="square" rtlCol="0">
            <a:normAutofit fontScale="92500" lnSpcReduction="20000"/>
          </a:bodyPr>
          <a:lstStyle/>
          <a:p>
            <a:r>
              <a:rPr lang="es-ES" i="1" dirty="0">
                <a:latin typeface="Times New Roman" pitchFamily="18" charset="0"/>
                <a:cs typeface="Times New Roman" pitchFamily="18" charset="0"/>
              </a:rPr>
              <a:t>i</a:t>
            </a:r>
          </a:p>
        </p:txBody>
      </p:sp>
      <p:sp>
        <p:nvSpPr>
          <p:cNvPr id="68" name="TextBox 67"/>
          <p:cNvSpPr txBox="1"/>
          <p:nvPr/>
        </p:nvSpPr>
        <p:spPr>
          <a:xfrm>
            <a:off x="7244354" y="2524415"/>
            <a:ext cx="370596" cy="299517"/>
          </a:xfrm>
          <a:prstGeom prst="rect">
            <a:avLst/>
          </a:prstGeom>
        </p:spPr>
        <p:txBody>
          <a:bodyPr wrap="square" rtlCol="0">
            <a:normAutofit fontScale="92500" lnSpcReduction="20000"/>
          </a:bodyPr>
          <a:lstStyle>
            <a:defPPr>
              <a:defRPr lang="es-ES"/>
            </a:defPPr>
            <a:lvl1pPr>
              <a:defRPr i="1">
                <a:latin typeface="Times New Roman" pitchFamily="18" charset="0"/>
                <a:cs typeface="Times New Roman" pitchFamily="18" charset="0"/>
              </a:defRPr>
            </a:lvl1pPr>
          </a:lstStyle>
          <a:p>
            <a:r>
              <a:rPr lang="es-ES" dirty="0"/>
              <a:t>p</a:t>
            </a:r>
          </a:p>
        </p:txBody>
      </p:sp>
      <p:cxnSp>
        <p:nvCxnSpPr>
          <p:cNvPr id="69" name="Straight Arrow Connector 68"/>
          <p:cNvCxnSpPr/>
          <p:nvPr/>
        </p:nvCxnSpPr>
        <p:spPr>
          <a:xfrm flipV="1">
            <a:off x="3421930" y="4299898"/>
            <a:ext cx="1601844" cy="474"/>
          </a:xfrm>
          <a:prstGeom prst="straightConnector1">
            <a:avLst/>
          </a:prstGeom>
          <a:ln w="22225">
            <a:solidFill>
              <a:schemeClr val="tx1">
                <a:lumMod val="50000"/>
                <a:lumOff val="50000"/>
              </a:schemeClr>
            </a:solidFill>
            <a:prstDash val="sysDot"/>
            <a:tailEnd type="stealth" w="med"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036400" y="3647319"/>
            <a:ext cx="932977" cy="67023"/>
          </a:xfrm>
          <a:prstGeom prst="straightConnector1">
            <a:avLst/>
          </a:prstGeom>
          <a:ln w="22225">
            <a:solidFill>
              <a:schemeClr val="tx1">
                <a:lumMod val="50000"/>
                <a:lumOff val="50000"/>
              </a:schemeClr>
            </a:solidFill>
            <a:prstDash val="sysDot"/>
            <a:tailEnd type="stealth" w="med" len="lg"/>
          </a:ln>
        </p:spPr>
        <p:style>
          <a:lnRef idx="1">
            <a:schemeClr val="accent1"/>
          </a:lnRef>
          <a:fillRef idx="0">
            <a:schemeClr val="accent1"/>
          </a:fillRef>
          <a:effectRef idx="0">
            <a:schemeClr val="accent1"/>
          </a:effectRef>
          <a:fontRef idx="minor">
            <a:schemeClr val="tx1"/>
          </a:fontRef>
        </p:style>
      </p:cxnSp>
      <p:sp>
        <p:nvSpPr>
          <p:cNvPr id="16" name="Title 15"/>
          <p:cNvSpPr>
            <a:spLocks noGrp="1"/>
          </p:cNvSpPr>
          <p:nvPr>
            <p:ph type="title"/>
          </p:nvPr>
        </p:nvSpPr>
        <p:spPr/>
        <p:txBody>
          <a:bodyPr/>
          <a:lstStyle/>
          <a:p>
            <a:r>
              <a:rPr lang="en-GB" dirty="0"/>
              <a:t>Computational cycle</a:t>
            </a:r>
          </a:p>
        </p:txBody>
      </p:sp>
      <p:grpSp>
        <p:nvGrpSpPr>
          <p:cNvPr id="5" name="Group 4"/>
          <p:cNvGrpSpPr/>
          <p:nvPr/>
        </p:nvGrpSpPr>
        <p:grpSpPr>
          <a:xfrm>
            <a:off x="5302466" y="4729496"/>
            <a:ext cx="2664401" cy="514350"/>
            <a:chOff x="5261148" y="4489601"/>
            <a:chExt cx="2664401" cy="514350"/>
          </a:xfrm>
        </p:grpSpPr>
        <mc:AlternateContent xmlns:mc="http://schemas.openxmlformats.org/markup-compatibility/2006" xmlns:a14="http://schemas.microsoft.com/office/drawing/2010/main">
          <mc:Choice Requires="a14">
            <p:graphicFrame>
              <p:nvGraphicFramePr>
                <p:cNvPr id="40" name="Object 16"/>
                <p:cNvGraphicFramePr>
                  <a:graphicFrameLocks noChangeAspect="1"/>
                </p:cNvGraphicFramePr>
                <p:nvPr>
                  <p:extLst>
                    <p:ext uri="{D42A27DB-BD31-4B8C-83A1-F6EECF244321}">
                      <p14:modId xmlns:p14="http://schemas.microsoft.com/office/powerpoint/2010/main" val="4053620850"/>
                    </p:ext>
                  </p:extLst>
                </p:nvPr>
              </p:nvGraphicFramePr>
              <p:xfrm>
                <a:off x="5283959" y="4489601"/>
                <a:ext cx="2641590" cy="514350"/>
              </p:xfrm>
              <a:graphic>
                <a:graphicData uri="http://schemas.openxmlformats.org/presentationml/2006/ole">
                  <mc:AlternateContent>
                    <mc:Choice xmlns:v="urn:schemas-microsoft-com:vml" Requires="v">
                      <p:oleObj name="Equation" r:id="rId4" imgW="1777680" imgH="393480" progId="Equation.3">
                        <p:embed/>
                      </p:oleObj>
                    </mc:Choice>
                    <mc:Fallback>
                      <p:oleObj name="Equation" r:id="rId4" imgW="1777680" imgH="393480" progId="Equation.3">
                        <p:embed/>
                        <p:pic>
                          <p:nvPicPr>
                            <p:cNvPr id="40" name="Object 16"/>
                            <p:cNvPicPr>
                              <a:picLocks noChangeAspect="1" noChangeArrowheads="1"/>
                            </p:cNvPicPr>
                            <p:nvPr/>
                          </p:nvPicPr>
                          <p:blipFill>
                            <a:blip r:embed="rId5"/>
                            <a:srcRect/>
                            <a:stretch>
                              <a:fillRect/>
                            </a:stretch>
                          </p:blipFill>
                          <p:spPr bwMode="auto">
                            <a:xfrm>
                              <a:off x="5283959" y="4489601"/>
                              <a:ext cx="2641590" cy="514350"/>
                            </a:xfrm>
                            <a:prstGeom prst="rect">
                              <a:avLst/>
                            </a:prstGeom>
                            <a:noFill/>
                            <a:ln>
                              <a:noFill/>
                            </a:ln>
                          </p:spPr>
                        </p:pic>
                      </p:oleObj>
                    </mc:Fallback>
                  </mc:AlternateContent>
                </a:graphicData>
              </a:graphic>
            </p:graphicFrame>
          </mc:Choice>
          <mc:Fallback xmlns="">
            <p:graphicFrame>
              <p:nvGraphicFramePr>
                <p:cNvPr id="40" name="Object 16"/>
                <p:cNvGraphicFramePr>
                  <a:graphicFrameLocks noChangeAspect="1"/>
                </p:cNvGraphicFramePr>
                <p:nvPr>
                  <p:extLst>
                    <p:ext uri="{D42A27DB-BD31-4B8C-83A1-F6EECF244321}">
                      <p14:modId xmlns:p14="http://schemas.microsoft.com/office/powerpoint/2010/main" val="4053620850"/>
                    </p:ext>
                  </p:extLst>
                </p:nvPr>
              </p:nvGraphicFramePr>
              <p:xfrm>
                <a:off x="5283959" y="4489601"/>
                <a:ext cx="2641590" cy="514350"/>
              </p:xfrm>
              <a:graphic>
                <a:graphicData uri="http://schemas.openxmlformats.org/presentationml/2006/ole">
                  <mc:AlternateContent>
                    <mc:Choice xmlns:v="urn:schemas-microsoft-com:vml" Requires="v">
                      <p:oleObj name="Equation" r:id="rId6" imgW="1777680" imgH="393480" progId="Equation.3">
                        <p:embed/>
                      </p:oleObj>
                    </mc:Choice>
                    <mc:Fallback>
                      <p:oleObj name="Equation" r:id="rId6" imgW="1777680" imgH="393480" progId="Equation.3">
                        <p:embed/>
                        <p:pic>
                          <p:nvPicPr>
                            <p:cNvPr id="40" name="Object 16"/>
                            <p:cNvPicPr>
                              <a:picLocks noChangeAspect="1" noChangeArrowheads="1"/>
                            </p:cNvPicPr>
                            <p:nvPr/>
                          </p:nvPicPr>
                          <p:blipFill>
                            <a:blip r:embed="rId7"/>
                            <a:srcRect/>
                            <a:stretch>
                              <a:fillRect/>
                            </a:stretch>
                          </p:blipFill>
                          <p:spPr bwMode="auto">
                            <a:xfrm>
                              <a:off x="5283959" y="4489601"/>
                              <a:ext cx="2641590" cy="514350"/>
                            </a:xfrm>
                            <a:prstGeom prst="rect">
                              <a:avLst/>
                            </a:prstGeom>
                            <a:noFill/>
                            <a:ln>
                              <a:noFill/>
                            </a:ln>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80" name="TextBox 79"/>
                <p:cNvSpPr txBox="1"/>
                <p:nvPr/>
              </p:nvSpPr>
              <p:spPr>
                <a:xfrm>
                  <a:off x="5261148" y="4568980"/>
                  <a:ext cx="219554" cy="300660"/>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000" b="1" i="1" smtClean="0">
                                <a:solidFill>
                                  <a:srgbClr val="060ABA"/>
                                </a:solidFill>
                                <a:latin typeface="Cambria Math" panose="02040503050406030204" pitchFamily="18" charset="0"/>
                              </a:rPr>
                            </m:ctrlPr>
                          </m:accPr>
                          <m:e>
                            <m:r>
                              <a:rPr lang="en-GB" sz="2000" b="0" i="1" smtClean="0">
                                <a:solidFill>
                                  <a:srgbClr val="060ABA"/>
                                </a:solidFill>
                                <a:latin typeface="Cambria Math" panose="02040503050406030204" pitchFamily="18" charset="0"/>
                              </a:rPr>
                              <m:t>𝑝</m:t>
                            </m:r>
                          </m:e>
                        </m:acc>
                      </m:oMath>
                    </m:oMathPara>
                  </a14:m>
                  <a:endParaRPr lang="en-GB" sz="2000" i="1" baseline="-25000" dirty="0">
                    <a:solidFill>
                      <a:srgbClr val="060ABA"/>
                    </a:solidFill>
                    <a:latin typeface="Times New Roman" panose="02020603050405020304" pitchFamily="18" charset="0"/>
                    <a:cs typeface="Times New Roman" panose="02020603050405020304" pitchFamily="18" charset="0"/>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5261148" y="4568980"/>
                  <a:ext cx="219554" cy="300660"/>
                </a:xfrm>
                <a:prstGeom prst="rect">
                  <a:avLst/>
                </a:prstGeom>
                <a:blipFill>
                  <a:blip r:embed="rId9"/>
                  <a:stretch>
                    <a:fillRect l="-25000" t="-2041" r="-58333" b="-30612"/>
                  </a:stretch>
                </a:blipFill>
              </p:spPr>
              <p:txBody>
                <a:bodyPr/>
                <a:lstStyle/>
                <a:p>
                  <a:r>
                    <a:rPr lang="en-US">
                      <a:noFill/>
                    </a:rPr>
                    <a:t> </a:t>
                  </a:r>
                </a:p>
              </p:txBody>
            </p:sp>
          </mc:Fallback>
        </mc:AlternateContent>
      </p:grpSp>
      <p:sp>
        <p:nvSpPr>
          <p:cNvPr id="78" name="Rectangle 77"/>
          <p:cNvSpPr/>
          <p:nvPr/>
        </p:nvSpPr>
        <p:spPr>
          <a:xfrm>
            <a:off x="3069572" y="895115"/>
            <a:ext cx="3004855" cy="369332"/>
          </a:xfrm>
          <a:prstGeom prst="rect">
            <a:avLst/>
          </a:prstGeom>
          <a:solidFill>
            <a:schemeClr val="bg1">
              <a:lumMod val="50000"/>
            </a:schemeClr>
          </a:solidFill>
          <a:ln>
            <a:solidFill>
              <a:schemeClr val="tx1">
                <a:lumMod val="65000"/>
                <a:lumOff val="35000"/>
              </a:schemeClr>
            </a:solidFill>
          </a:ln>
        </p:spPr>
        <p:txBody>
          <a:bodyPr wrap="square" lIns="0" tIns="0" rIns="0" bIns="0" anchor="ctr" anchorCtr="1">
            <a:spAutoFit/>
          </a:bodyPr>
          <a:lstStyle/>
          <a:p>
            <a:pPr marL="235458" indent="-400050" algn="ctr">
              <a:buClr>
                <a:srgbClr val="C00000"/>
              </a:buClr>
              <a:defRPr/>
            </a:pPr>
            <a:r>
              <a:rPr lang="en-US" sz="2400" b="1" dirty="0">
                <a:solidFill>
                  <a:schemeClr val="bg1"/>
                </a:solidFill>
              </a:rPr>
              <a:t>EXPLICIT SCHEME</a:t>
            </a:r>
          </a:p>
        </p:txBody>
      </p:sp>
      <p:grpSp>
        <p:nvGrpSpPr>
          <p:cNvPr id="10" name="Group 9"/>
          <p:cNvGrpSpPr/>
          <p:nvPr/>
        </p:nvGrpSpPr>
        <p:grpSpPr>
          <a:xfrm>
            <a:off x="-57703" y="1429094"/>
            <a:ext cx="5005230" cy="3136330"/>
            <a:chOff x="-1182" y="1112322"/>
            <a:chExt cx="5005230" cy="3136330"/>
          </a:xfrm>
        </p:grpSpPr>
        <p:sp>
          <p:nvSpPr>
            <p:cNvPr id="82" name="L-Shape 74"/>
            <p:cNvSpPr/>
            <p:nvPr/>
          </p:nvSpPr>
          <p:spPr>
            <a:xfrm rot="5400000">
              <a:off x="1204799" y="116851"/>
              <a:ext cx="2803777" cy="4794720"/>
            </a:xfrm>
            <a:custGeom>
              <a:avLst/>
              <a:gdLst>
                <a:gd name="connsiteX0" fmla="*/ 0 w 432048"/>
                <a:gd name="connsiteY0" fmla="*/ 0 h 5688632"/>
                <a:gd name="connsiteX1" fmla="*/ 278913 w 432048"/>
                <a:gd name="connsiteY1" fmla="*/ 0 h 5688632"/>
                <a:gd name="connsiteX2" fmla="*/ 278913 w 432048"/>
                <a:gd name="connsiteY2" fmla="*/ 5384997 h 5688632"/>
                <a:gd name="connsiteX3" fmla="*/ 432048 w 432048"/>
                <a:gd name="connsiteY3" fmla="*/ 5384997 h 5688632"/>
                <a:gd name="connsiteX4" fmla="*/ 432048 w 432048"/>
                <a:gd name="connsiteY4" fmla="*/ 5688632 h 5688632"/>
                <a:gd name="connsiteX5" fmla="*/ 0 w 432048"/>
                <a:gd name="connsiteY5" fmla="*/ 5688632 h 5688632"/>
                <a:gd name="connsiteX6" fmla="*/ 0 w 432048"/>
                <a:gd name="connsiteY6" fmla="*/ 0 h 5688632"/>
                <a:gd name="connsiteX0" fmla="*/ 0 w 2803773"/>
                <a:gd name="connsiteY0" fmla="*/ 0 h 5688632"/>
                <a:gd name="connsiteX1" fmla="*/ 278913 w 2803773"/>
                <a:gd name="connsiteY1" fmla="*/ 0 h 5688632"/>
                <a:gd name="connsiteX2" fmla="*/ 278913 w 2803773"/>
                <a:gd name="connsiteY2" fmla="*/ 5384997 h 5688632"/>
                <a:gd name="connsiteX3" fmla="*/ 432048 w 2803773"/>
                <a:gd name="connsiteY3" fmla="*/ 5384997 h 5688632"/>
                <a:gd name="connsiteX4" fmla="*/ 2803773 w 2803773"/>
                <a:gd name="connsiteY4" fmla="*/ 5688632 h 5688632"/>
                <a:gd name="connsiteX5" fmla="*/ 0 w 2803773"/>
                <a:gd name="connsiteY5" fmla="*/ 5688632 h 5688632"/>
                <a:gd name="connsiteX6" fmla="*/ 0 w 2803773"/>
                <a:gd name="connsiteY6" fmla="*/ 0 h 5688632"/>
                <a:gd name="connsiteX0" fmla="*/ 0 w 2803777"/>
                <a:gd name="connsiteY0" fmla="*/ 0 h 5688632"/>
                <a:gd name="connsiteX1" fmla="*/ 278913 w 2803777"/>
                <a:gd name="connsiteY1" fmla="*/ 0 h 5688632"/>
                <a:gd name="connsiteX2" fmla="*/ 278913 w 2803777"/>
                <a:gd name="connsiteY2" fmla="*/ 5384997 h 5688632"/>
                <a:gd name="connsiteX3" fmla="*/ 2803777 w 2803777"/>
                <a:gd name="connsiteY3" fmla="*/ 5413572 h 5688632"/>
                <a:gd name="connsiteX4" fmla="*/ 2803773 w 2803777"/>
                <a:gd name="connsiteY4" fmla="*/ 5688632 h 5688632"/>
                <a:gd name="connsiteX5" fmla="*/ 0 w 2803777"/>
                <a:gd name="connsiteY5" fmla="*/ 5688632 h 5688632"/>
                <a:gd name="connsiteX6" fmla="*/ 0 w 2803777"/>
                <a:gd name="connsiteY6" fmla="*/ 0 h 568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777" h="5688632">
                  <a:moveTo>
                    <a:pt x="0" y="0"/>
                  </a:moveTo>
                  <a:lnTo>
                    <a:pt x="278913" y="0"/>
                  </a:lnTo>
                  <a:lnTo>
                    <a:pt x="278913" y="5384997"/>
                  </a:lnTo>
                  <a:lnTo>
                    <a:pt x="2803777" y="5413572"/>
                  </a:lnTo>
                  <a:cubicBezTo>
                    <a:pt x="2803776" y="5505259"/>
                    <a:pt x="2803774" y="5596945"/>
                    <a:pt x="2803773" y="5688632"/>
                  </a:cubicBezTo>
                  <a:lnTo>
                    <a:pt x="0" y="5688632"/>
                  </a:lnTo>
                  <a:lnTo>
                    <a:pt x="0" y="0"/>
                  </a:lnTo>
                  <a:close/>
                </a:path>
              </a:pathLst>
            </a:custGeom>
            <a:solidFill>
              <a:srgbClr val="B7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Down Arrow 82"/>
            <p:cNvSpPr/>
            <p:nvPr/>
          </p:nvSpPr>
          <p:spPr>
            <a:xfrm>
              <a:off x="-1182" y="3888612"/>
              <a:ext cx="625759" cy="360040"/>
            </a:xfrm>
            <a:prstGeom prst="downArrow">
              <a:avLst>
                <a:gd name="adj1" fmla="val 50000"/>
                <a:gd name="adj2" fmla="val 100000"/>
              </a:avLst>
            </a:prstGeom>
            <a:solidFill>
              <a:srgbClr val="B7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5" name="Rectangle 84"/>
          <p:cNvSpPr/>
          <p:nvPr/>
        </p:nvSpPr>
        <p:spPr>
          <a:xfrm>
            <a:off x="4844101" y="1478493"/>
            <a:ext cx="3581131" cy="248658"/>
          </a:xfrm>
          <a:prstGeom prst="rect">
            <a:avLst/>
          </a:prstGeom>
        </p:spPr>
        <p:txBody>
          <a:bodyPr wrap="square" lIns="0" tIns="0" rIns="0" bIns="0">
            <a:spAutoFit/>
          </a:bodyPr>
          <a:lstStyle/>
          <a:p>
            <a:pPr marL="235458" indent="-400050" algn="ctr">
              <a:lnSpc>
                <a:spcPts val="2100"/>
              </a:lnSpc>
              <a:buClr>
                <a:srgbClr val="C00000"/>
              </a:buClr>
              <a:defRPr/>
            </a:pPr>
            <a:r>
              <a:rPr lang="en-US" sz="1600" dirty="0"/>
              <a:t>0) Initialization of </a:t>
            </a:r>
            <a:r>
              <a:rPr lang="en-US" sz="1600" i="1" dirty="0"/>
              <a:t>material points</a:t>
            </a:r>
            <a:endParaRPr lang="en-US" sz="1600" dirty="0"/>
          </a:p>
        </p:txBody>
      </p:sp>
      <p:grpSp>
        <p:nvGrpSpPr>
          <p:cNvPr id="11" name="Group 10"/>
          <p:cNvGrpSpPr/>
          <p:nvPr/>
        </p:nvGrpSpPr>
        <p:grpSpPr>
          <a:xfrm>
            <a:off x="6518650" y="1280840"/>
            <a:ext cx="2519545" cy="5505291"/>
            <a:chOff x="6431995" y="977810"/>
            <a:chExt cx="2519545" cy="5763560"/>
          </a:xfrm>
          <a:solidFill>
            <a:srgbClr val="7FD7A7"/>
          </a:solidFill>
        </p:grpSpPr>
        <p:sp>
          <p:nvSpPr>
            <p:cNvPr id="73" name="L-Shape 72"/>
            <p:cNvSpPr/>
            <p:nvPr/>
          </p:nvSpPr>
          <p:spPr>
            <a:xfrm rot="16200000">
              <a:off x="5175180" y="2966309"/>
              <a:ext cx="5299241" cy="2250880"/>
            </a:xfrm>
            <a:prstGeom prst="corner">
              <a:avLst>
                <a:gd name="adj1" fmla="val 13240"/>
                <a:gd name="adj2" fmla="val 14450"/>
              </a:avLst>
            </a:prstGeom>
            <a:solidFill>
              <a:srgbClr val="B7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Down Arrow 83"/>
            <p:cNvSpPr/>
            <p:nvPr/>
          </p:nvSpPr>
          <p:spPr>
            <a:xfrm rot="5400000">
              <a:off x="8061399" y="1121826"/>
              <a:ext cx="648072" cy="360040"/>
            </a:xfrm>
            <a:prstGeom prst="downArrow">
              <a:avLst>
                <a:gd name="adj1" fmla="val 50000"/>
                <a:gd name="adj2" fmla="val 100000"/>
              </a:avLst>
            </a:prstGeom>
            <a:solidFill>
              <a:srgbClr val="B7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6" name="Rectangle 85"/>
            <p:cNvSpPr/>
            <p:nvPr/>
          </p:nvSpPr>
          <p:spPr>
            <a:xfrm>
              <a:off x="6431995" y="6236575"/>
              <a:ext cx="312741" cy="504795"/>
            </a:xfrm>
            <a:prstGeom prst="rect">
              <a:avLst/>
            </a:prstGeom>
            <a:solidFill>
              <a:srgbClr val="B7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rot="5400000">
              <a:off x="8557559" y="1048149"/>
              <a:ext cx="312741" cy="475220"/>
            </a:xfrm>
            <a:prstGeom prst="rect">
              <a:avLst/>
            </a:prstGeom>
            <a:solidFill>
              <a:srgbClr val="B7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2" name="TextBox 71"/>
              <p:cNvSpPr txBox="1"/>
              <p:nvPr/>
            </p:nvSpPr>
            <p:spPr>
              <a:xfrm>
                <a:off x="903509" y="2753279"/>
                <a:ext cx="3456499" cy="292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1" i="1">
                                  <a:latin typeface="Cambria Math" panose="02040503050406030204" pitchFamily="18" charset="0"/>
                                </a:rPr>
                                <m:t>𝑴</m:t>
                              </m:r>
                            </m:e>
                          </m:acc>
                        </m:e>
                        <m:sub>
                          <m:r>
                            <a:rPr lang="en-US" i="1">
                              <a:latin typeface="Cambria Math" panose="02040503050406030204" pitchFamily="18" charset="0"/>
                            </a:rPr>
                            <m:t>𝐿</m:t>
                          </m:r>
                        </m:sub>
                      </m:sSub>
                      <m:sSub>
                        <m:sSubPr>
                          <m:ctrlPr>
                            <a:rPr lang="en-US" i="1" smtClean="0">
                              <a:solidFill>
                                <a:srgbClr val="060ABA"/>
                              </a:solidFill>
                              <a:latin typeface="Cambria Math" panose="02040503050406030204" pitchFamily="18" charset="0"/>
                            </a:rPr>
                          </m:ctrlPr>
                        </m:sSubPr>
                        <m:e>
                          <m:r>
                            <a:rPr lang="en-US" b="1" i="1" smtClean="0">
                              <a:solidFill>
                                <a:srgbClr val="060ABA"/>
                              </a:solidFill>
                              <a:latin typeface="Cambria Math" panose="02040503050406030204" pitchFamily="18" charset="0"/>
                            </a:rPr>
                            <m:t>𝒂</m:t>
                          </m:r>
                        </m:e>
                        <m:sub>
                          <m:r>
                            <a:rPr lang="en-US" b="0" i="1" smtClean="0">
                              <a:solidFill>
                                <a:srgbClr val="060ABA"/>
                              </a:solidFill>
                              <a:latin typeface="Cambria Math" panose="02040503050406030204" pitchFamily="18" charset="0"/>
                            </a:rPr>
                            <m:t>𝐿</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𝒇</m:t>
                          </m:r>
                        </m:e>
                        <m:sub>
                          <m:r>
                            <a:rPr lang="en-US" b="0" i="1" smtClean="0">
                              <a:latin typeface="Cambria Math" panose="02040503050406030204" pitchFamily="18" charset="0"/>
                            </a:rPr>
                            <m:t>𝐿</m:t>
                          </m:r>
                        </m:sub>
                        <m:sup>
                          <m:r>
                            <a:rPr lang="en-US" b="0" i="1" smtClean="0">
                              <a:latin typeface="Cambria Math" panose="02040503050406030204" pitchFamily="18" charset="0"/>
                            </a:rPr>
                            <m:t>𝑒𝑥𝑡</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smtClean="0">
                              <a:latin typeface="Cambria Math" panose="02040503050406030204" pitchFamily="18" charset="0"/>
                            </a:rPr>
                            <m:t>𝒇</m:t>
                          </m:r>
                        </m:e>
                        <m:sub>
                          <m:r>
                            <a:rPr lang="en-US" i="1">
                              <a:latin typeface="Cambria Math" panose="02040503050406030204" pitchFamily="18" charset="0"/>
                            </a:rPr>
                            <m:t>𝐿</m:t>
                          </m:r>
                        </m:sub>
                        <m:sup>
                          <m:r>
                            <a:rPr lang="en-US" b="0" i="1" smtClean="0">
                              <a:latin typeface="Cambria Math" panose="02040503050406030204" pitchFamily="18" charset="0"/>
                            </a:rPr>
                            <m:t>𝑖𝑛𝑡</m:t>
                          </m:r>
                        </m:sup>
                      </m:sSubSup>
                      <m:r>
                        <a:rPr lang="en-US" b="0" i="0" smtClean="0">
                          <a:latin typeface="Cambria Math" panose="02040503050406030204" pitchFamily="18" charset="0"/>
                        </a:rPr>
                        <m:t>−</m:t>
                      </m:r>
                      <m:r>
                        <a:rPr lang="en-US" b="1" i="0" smtClean="0">
                          <a:latin typeface="Cambria Math" panose="02040503050406030204" pitchFamily="18" charset="0"/>
                        </a:rPr>
                        <m:t>𝐐</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𝒗</m:t>
                          </m:r>
                        </m:e>
                        <m:sub>
                          <m:r>
                            <a:rPr lang="en-US" i="1">
                              <a:latin typeface="Cambria Math" panose="02040503050406030204" pitchFamily="18" charset="0"/>
                            </a:rPr>
                            <m:t>𝐿</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𝒗</m:t>
                          </m:r>
                        </m:e>
                        <m:sub>
                          <m:r>
                            <a:rPr lang="en-US" b="0" i="1" smtClean="0">
                              <a:latin typeface="Cambria Math" panose="02040503050406030204" pitchFamily="18" charset="0"/>
                            </a:rPr>
                            <m:t>𝑆</m:t>
                          </m:r>
                        </m:sub>
                      </m:sSub>
                      <m:r>
                        <a:rPr lang="en-US" b="0" i="0" smtClean="0">
                          <a:latin typeface="Cambria Math" panose="02040503050406030204" pitchFamily="18" charset="0"/>
                        </a:rPr>
                        <m:t>)</m:t>
                      </m:r>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903509" y="2753279"/>
                <a:ext cx="3456499" cy="292131"/>
              </a:xfrm>
              <a:prstGeom prst="rect">
                <a:avLst/>
              </a:prstGeom>
              <a:blipFill>
                <a:blip r:embed="rId10"/>
                <a:stretch>
                  <a:fillRect t="-22917" r="-882"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967136" y="3527939"/>
                <a:ext cx="2955552" cy="31649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𝑆</m:t>
                          </m:r>
                        </m:sub>
                      </m:sSub>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b="0" i="1" smtClean="0">
                              <a:solidFill>
                                <a:srgbClr val="FF0000"/>
                              </a:solidFill>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𝑴</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𝐿</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𝒇</m:t>
                          </m:r>
                        </m:e>
                        <m:sub/>
                        <m:sup>
                          <m:r>
                            <a:rPr lang="en-US" b="0" i="1" smtClean="0">
                              <a:latin typeface="Cambria Math" panose="02040503050406030204" pitchFamily="18" charset="0"/>
                            </a:rPr>
                            <m:t>𝑒𝑥𝑡</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smtClean="0">
                              <a:latin typeface="Cambria Math" panose="02040503050406030204" pitchFamily="18" charset="0"/>
                            </a:rPr>
                            <m:t>𝒇</m:t>
                          </m:r>
                        </m:e>
                        <m:sub/>
                        <m:sup>
                          <m:r>
                            <a:rPr lang="en-US" b="0" i="1" smtClean="0">
                              <a:latin typeface="Cambria Math" panose="02040503050406030204" pitchFamily="18" charset="0"/>
                            </a:rPr>
                            <m:t>𝑖𝑛𝑡</m:t>
                          </m:r>
                        </m:sup>
                      </m:sSubSup>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967136" y="3527939"/>
                <a:ext cx="2955552" cy="316497"/>
              </a:xfrm>
              <a:prstGeom prst="rect">
                <a:avLst/>
              </a:prstGeom>
              <a:blipFill>
                <a:blip r:embed="rId11"/>
                <a:stretch>
                  <a:fillRect l="-2893" t="-1923" b="-28846"/>
                </a:stretch>
              </a:blipFill>
            </p:spPr>
            <p:txBody>
              <a:bodyPr/>
              <a:lstStyle/>
              <a:p>
                <a:r>
                  <a:rPr lang="en-US">
                    <a:noFill/>
                  </a:rPr>
                  <a:t> </a:t>
                </a:r>
              </a:p>
            </p:txBody>
          </p:sp>
        </mc:Fallback>
      </mc:AlternateContent>
    </p:spTree>
    <p:extLst>
      <p:ext uri="{BB962C8B-B14F-4D97-AF65-F5344CB8AC3E}">
        <p14:creationId xmlns:p14="http://schemas.microsoft.com/office/powerpoint/2010/main" val="316022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 -3.33333E-6 L 0.02708 -0.05162 " pathEditMode="relative" rAng="0" ptsTypes="AA">
                                      <p:cBhvr>
                                        <p:cTn id="10" dur="2000" fill="hold"/>
                                        <p:tgtEl>
                                          <p:spTgt spid="48"/>
                                        </p:tgtEl>
                                        <p:attrNameLst>
                                          <p:attrName>ppt_x</p:attrName>
                                          <p:attrName>ppt_y</p:attrName>
                                        </p:attrNameLst>
                                      </p:cBhvr>
                                      <p:rCtr x="1354" y="-2593"/>
                                    </p:animMotion>
                                  </p:childTnLst>
                                </p:cTn>
                              </p:par>
                              <p:par>
                                <p:cTn id="11" presetID="42" presetClass="path" presetSubtype="0" accel="50000" decel="50000" fill="hold" grpId="0" nodeType="withEffect">
                                  <p:stCondLst>
                                    <p:cond delay="0"/>
                                  </p:stCondLst>
                                  <p:childTnLst>
                                    <p:animMotion origin="layout" path="M 8.33333E-7 -2.59259E-6 L 0.02153 -0.04884 " pathEditMode="relative" rAng="0" ptsTypes="AA">
                                      <p:cBhvr>
                                        <p:cTn id="12" dur="2000" fill="hold"/>
                                        <p:tgtEl>
                                          <p:spTgt spid="68"/>
                                        </p:tgtEl>
                                        <p:attrNameLst>
                                          <p:attrName>ppt_x</p:attrName>
                                          <p:attrName>ppt_y</p:attrName>
                                        </p:attrNameLst>
                                      </p:cBhvr>
                                      <p:rCtr x="1076" y="-2454"/>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7037-88C8-F14A-4BE8-F72DAEB7780D}"/>
              </a:ext>
            </a:extLst>
          </p:cNvPr>
          <p:cNvSpPr>
            <a:spLocks noGrp="1"/>
          </p:cNvSpPr>
          <p:nvPr>
            <p:ph type="title"/>
          </p:nvPr>
        </p:nvSpPr>
        <p:spPr/>
        <p:txBody>
          <a:bodyPr/>
          <a:lstStyle/>
          <a:p>
            <a:r>
              <a:rPr lang="en-US" dirty="0"/>
              <a:t>2-phase 1-point MPM formulation</a:t>
            </a:r>
          </a:p>
        </p:txBody>
      </p:sp>
      <p:sp>
        <p:nvSpPr>
          <p:cNvPr id="3" name="Content Placeholder 2">
            <a:extLst>
              <a:ext uri="{FF2B5EF4-FFF2-40B4-BE49-F238E27FC236}">
                <a16:creationId xmlns:a16="http://schemas.microsoft.com/office/drawing/2014/main" id="{B1C29619-0AEA-F3A7-12DA-2544DE27DFF4}"/>
              </a:ext>
            </a:extLst>
          </p:cNvPr>
          <p:cNvSpPr>
            <a:spLocks noGrp="1"/>
          </p:cNvSpPr>
          <p:nvPr>
            <p:ph idx="1"/>
          </p:nvPr>
        </p:nvSpPr>
        <p:spPr/>
        <p:txBody>
          <a:bodyPr/>
          <a:lstStyle/>
          <a:p>
            <a:r>
              <a:rPr lang="en-US" dirty="0"/>
              <a:t>Mass and drag force matrices are formed in the </a:t>
            </a:r>
            <a:r>
              <a:rPr lang="en-US" dirty="0" err="1"/>
              <a:t>LagrangianPhase</a:t>
            </a:r>
            <a:r>
              <a:rPr lang="en-US" dirty="0"/>
              <a:t> subroutine where we call </a:t>
            </a:r>
            <a:r>
              <a:rPr lang="en-US" dirty="0" err="1"/>
              <a:t>FormConsolidationMatrices</a:t>
            </a:r>
            <a:r>
              <a:rPr lang="en-US" dirty="0"/>
              <a:t>:</a:t>
            </a:r>
          </a:p>
          <a:p>
            <a:endParaRPr lang="en-US" dirty="0"/>
          </a:p>
          <a:p>
            <a:endParaRPr lang="en-US" dirty="0"/>
          </a:p>
          <a:p>
            <a:endParaRPr lang="en-US" dirty="0"/>
          </a:p>
          <a:p>
            <a:r>
              <a:rPr lang="en-US" dirty="0"/>
              <a:t>There are two mass matrices in the 2 phase-1 point formulation:</a:t>
            </a:r>
          </a:p>
          <a:p>
            <a:endParaRPr lang="en-US" dirty="0"/>
          </a:p>
        </p:txBody>
      </p:sp>
      <p:pic>
        <p:nvPicPr>
          <p:cNvPr id="5" name="Picture 4">
            <a:extLst>
              <a:ext uri="{FF2B5EF4-FFF2-40B4-BE49-F238E27FC236}">
                <a16:creationId xmlns:a16="http://schemas.microsoft.com/office/drawing/2014/main" id="{C3F0BF66-56BD-0863-139D-8C01D9980481}"/>
              </a:ext>
            </a:extLst>
          </p:cNvPr>
          <p:cNvPicPr>
            <a:picLocks noChangeAspect="1"/>
          </p:cNvPicPr>
          <p:nvPr/>
        </p:nvPicPr>
        <p:blipFill>
          <a:blip r:embed="rId2"/>
          <a:stretch>
            <a:fillRect/>
          </a:stretch>
        </p:blipFill>
        <p:spPr>
          <a:xfrm>
            <a:off x="1090704" y="2188127"/>
            <a:ext cx="4138019" cy="929721"/>
          </a:xfrm>
          <a:prstGeom prst="rect">
            <a:avLst/>
          </a:prstGeom>
          <a:ln>
            <a:solidFill>
              <a:srgbClr val="FF0000"/>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756C7EF-2FBB-1008-CFCF-BDAFDFDDC7A1}"/>
                  </a:ext>
                </a:extLst>
              </p:cNvPr>
              <p:cNvSpPr txBox="1"/>
              <p:nvPr/>
            </p:nvSpPr>
            <p:spPr>
              <a:xfrm>
                <a:off x="821784" y="3780403"/>
                <a:ext cx="537840" cy="3761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𝐿</m:t>
                          </m:r>
                        </m:sub>
                      </m:sSub>
                    </m:oMath>
                  </m:oMathPara>
                </a14:m>
                <a:endParaRPr lang="en-US" dirty="0"/>
              </a:p>
            </p:txBody>
          </p:sp>
        </mc:Choice>
        <mc:Fallback xmlns="">
          <p:sp>
            <p:nvSpPr>
              <p:cNvPr id="12" name="TextBox 11">
                <a:extLst>
                  <a:ext uri="{FF2B5EF4-FFF2-40B4-BE49-F238E27FC236}">
                    <a16:creationId xmlns:a16="http://schemas.microsoft.com/office/drawing/2014/main" id="{9756C7EF-2FBB-1008-CFCF-BDAFDFDDC7A1}"/>
                  </a:ext>
                </a:extLst>
              </p:cNvPr>
              <p:cNvSpPr txBox="1">
                <a:spLocks noRot="1" noChangeAspect="1" noMove="1" noResize="1" noEditPoints="1" noAdjustHandles="1" noChangeArrowheads="1" noChangeShapeType="1" noTextEdit="1"/>
              </p:cNvSpPr>
              <p:nvPr/>
            </p:nvSpPr>
            <p:spPr>
              <a:xfrm>
                <a:off x="821784" y="3780403"/>
                <a:ext cx="537840" cy="376193"/>
              </a:xfrm>
              <a:prstGeom prst="rect">
                <a:avLst/>
              </a:prstGeom>
              <a:blipFill>
                <a:blip r:embed="rId3"/>
                <a:stretch>
                  <a:fillRect t="-6452" r="-12500"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181FFC-2C17-66D7-570F-641EF21DD301}"/>
                  </a:ext>
                </a:extLst>
              </p:cNvPr>
              <p:cNvSpPr txBox="1"/>
              <p:nvPr/>
            </p:nvSpPr>
            <p:spPr>
              <a:xfrm>
                <a:off x="821784" y="5255681"/>
                <a:ext cx="537840" cy="3761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𝐿</m:t>
                          </m:r>
                        </m:sub>
                      </m:sSub>
                    </m:oMath>
                  </m:oMathPara>
                </a14:m>
                <a:endParaRPr lang="en-US" dirty="0"/>
              </a:p>
            </p:txBody>
          </p:sp>
        </mc:Choice>
        <mc:Fallback xmlns="">
          <p:sp>
            <p:nvSpPr>
              <p:cNvPr id="13" name="TextBox 12">
                <a:extLst>
                  <a:ext uri="{FF2B5EF4-FFF2-40B4-BE49-F238E27FC236}">
                    <a16:creationId xmlns:a16="http://schemas.microsoft.com/office/drawing/2014/main" id="{32181FFC-2C17-66D7-570F-641EF21DD301}"/>
                  </a:ext>
                </a:extLst>
              </p:cNvPr>
              <p:cNvSpPr txBox="1">
                <a:spLocks noRot="1" noChangeAspect="1" noMove="1" noResize="1" noEditPoints="1" noAdjustHandles="1" noChangeArrowheads="1" noChangeShapeType="1" noTextEdit="1"/>
              </p:cNvSpPr>
              <p:nvPr/>
            </p:nvSpPr>
            <p:spPr>
              <a:xfrm>
                <a:off x="821784" y="5255681"/>
                <a:ext cx="537840" cy="376193"/>
              </a:xfrm>
              <a:prstGeom prst="rect">
                <a:avLst/>
              </a:prstGeom>
              <a:blipFill>
                <a:blip r:embed="rId4"/>
                <a:stretch>
                  <a:fillRect/>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B7CA1C49-BB13-042D-846F-BAAF13BBE0A2}"/>
              </a:ext>
            </a:extLst>
          </p:cNvPr>
          <p:cNvPicPr>
            <a:picLocks noChangeAspect="1"/>
          </p:cNvPicPr>
          <p:nvPr/>
        </p:nvPicPr>
        <p:blipFill rotWithShape="1">
          <a:blip r:embed="rId5"/>
          <a:srcRect t="19084" r="31763" b="-1008"/>
          <a:stretch/>
        </p:blipFill>
        <p:spPr>
          <a:xfrm>
            <a:off x="1544145" y="3899824"/>
            <a:ext cx="5288455" cy="137349"/>
          </a:xfrm>
          <a:prstGeom prst="rect">
            <a:avLst/>
          </a:prstGeom>
          <a:ln>
            <a:solidFill>
              <a:srgbClr val="FF0000"/>
            </a:solidFill>
          </a:ln>
        </p:spPr>
      </p:pic>
      <p:pic>
        <p:nvPicPr>
          <p:cNvPr id="22" name="Picture 21">
            <a:extLst>
              <a:ext uri="{FF2B5EF4-FFF2-40B4-BE49-F238E27FC236}">
                <a16:creationId xmlns:a16="http://schemas.microsoft.com/office/drawing/2014/main" id="{41E316B9-667E-161B-55F5-9C62B3F07E64}"/>
              </a:ext>
            </a:extLst>
          </p:cNvPr>
          <p:cNvPicPr>
            <a:picLocks noChangeAspect="1"/>
          </p:cNvPicPr>
          <p:nvPr/>
        </p:nvPicPr>
        <p:blipFill rotWithShape="1">
          <a:blip r:embed="rId6"/>
          <a:srcRect l="1141" t="1102" b="-1"/>
          <a:stretch/>
        </p:blipFill>
        <p:spPr>
          <a:xfrm>
            <a:off x="1544145" y="5375072"/>
            <a:ext cx="3830637" cy="137410"/>
          </a:xfrm>
          <a:prstGeom prst="rect">
            <a:avLst/>
          </a:prstGeom>
          <a:ln>
            <a:solidFill>
              <a:srgbClr val="FF0000"/>
            </a:solidFill>
          </a:ln>
        </p:spPr>
      </p:pic>
      <p:pic>
        <p:nvPicPr>
          <p:cNvPr id="24" name="Picture 23">
            <a:extLst>
              <a:ext uri="{FF2B5EF4-FFF2-40B4-BE49-F238E27FC236}">
                <a16:creationId xmlns:a16="http://schemas.microsoft.com/office/drawing/2014/main" id="{054180A5-2842-A66C-C655-873B86FC871D}"/>
              </a:ext>
            </a:extLst>
          </p:cNvPr>
          <p:cNvPicPr>
            <a:picLocks noChangeAspect="1"/>
          </p:cNvPicPr>
          <p:nvPr/>
        </p:nvPicPr>
        <p:blipFill rotWithShape="1">
          <a:blip r:embed="rId7"/>
          <a:srcRect t="6004"/>
          <a:stretch/>
        </p:blipFill>
        <p:spPr>
          <a:xfrm>
            <a:off x="931954" y="4269198"/>
            <a:ext cx="5723116" cy="730633"/>
          </a:xfrm>
          <a:prstGeom prst="rect">
            <a:avLst/>
          </a:prstGeom>
          <a:ln>
            <a:solidFill>
              <a:srgbClr val="FF0000"/>
            </a:solidFill>
          </a:ln>
        </p:spPr>
      </p:pic>
      <p:pic>
        <p:nvPicPr>
          <p:cNvPr id="26" name="Picture 25">
            <a:extLst>
              <a:ext uri="{FF2B5EF4-FFF2-40B4-BE49-F238E27FC236}">
                <a16:creationId xmlns:a16="http://schemas.microsoft.com/office/drawing/2014/main" id="{5C7CD420-6BBC-116E-E981-F65EE3512191}"/>
              </a:ext>
            </a:extLst>
          </p:cNvPr>
          <p:cNvPicPr>
            <a:picLocks noChangeAspect="1"/>
          </p:cNvPicPr>
          <p:nvPr/>
        </p:nvPicPr>
        <p:blipFill>
          <a:blip r:embed="rId8"/>
          <a:stretch>
            <a:fillRect/>
          </a:stretch>
        </p:blipFill>
        <p:spPr>
          <a:xfrm>
            <a:off x="931954" y="5673321"/>
            <a:ext cx="5845047" cy="731583"/>
          </a:xfrm>
          <a:prstGeom prst="rect">
            <a:avLst/>
          </a:prstGeom>
          <a:ln>
            <a:solidFill>
              <a:srgbClr val="FF0000"/>
            </a:solidFill>
          </a:ln>
        </p:spPr>
      </p:pic>
      <p:sp>
        <p:nvSpPr>
          <p:cNvPr id="27" name="TextBox 26">
            <a:extLst>
              <a:ext uri="{FF2B5EF4-FFF2-40B4-BE49-F238E27FC236}">
                <a16:creationId xmlns:a16="http://schemas.microsoft.com/office/drawing/2014/main" id="{30EA4B7D-3415-F1F7-D26E-7998BEFF6898}"/>
              </a:ext>
            </a:extLst>
          </p:cNvPr>
          <p:cNvSpPr txBox="1"/>
          <p:nvPr/>
        </p:nvSpPr>
        <p:spPr>
          <a:xfrm>
            <a:off x="6902450" y="5493919"/>
            <a:ext cx="1955800" cy="1200329"/>
          </a:xfrm>
          <a:prstGeom prst="rect">
            <a:avLst/>
          </a:prstGeom>
          <a:noFill/>
        </p:spPr>
        <p:txBody>
          <a:bodyPr wrap="square" rtlCol="0">
            <a:spAutoFit/>
          </a:bodyPr>
          <a:lstStyle/>
          <a:p>
            <a:r>
              <a:rPr lang="en-US" dirty="0"/>
              <a:t>This takes into account the porosity for the mixture equation. </a:t>
            </a:r>
          </a:p>
        </p:txBody>
      </p:sp>
      <p:cxnSp>
        <p:nvCxnSpPr>
          <p:cNvPr id="29" name="Straight Arrow Connector 28">
            <a:extLst>
              <a:ext uri="{FF2B5EF4-FFF2-40B4-BE49-F238E27FC236}">
                <a16:creationId xmlns:a16="http://schemas.microsoft.com/office/drawing/2014/main" id="{EF16EA1E-08B9-50D6-F2E5-367CC0476576}"/>
              </a:ext>
            </a:extLst>
          </p:cNvPr>
          <p:cNvCxnSpPr>
            <a:cxnSpLocks/>
            <a:endCxn id="20" idx="1"/>
          </p:cNvCxnSpPr>
          <p:nvPr/>
        </p:nvCxnSpPr>
        <p:spPr>
          <a:xfrm>
            <a:off x="1212850" y="3968499"/>
            <a:ext cx="3312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2A422D9-5168-C3B1-91A2-F2F2D97AF38C}"/>
              </a:ext>
            </a:extLst>
          </p:cNvPr>
          <p:cNvCxnSpPr>
            <a:cxnSpLocks/>
          </p:cNvCxnSpPr>
          <p:nvPr/>
        </p:nvCxnSpPr>
        <p:spPr>
          <a:xfrm>
            <a:off x="1200874" y="5443777"/>
            <a:ext cx="3312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725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E209-5178-82B2-0A48-91FA79A14306}"/>
              </a:ext>
            </a:extLst>
          </p:cNvPr>
          <p:cNvSpPr>
            <a:spLocks noGrp="1"/>
          </p:cNvSpPr>
          <p:nvPr>
            <p:ph type="title"/>
          </p:nvPr>
        </p:nvSpPr>
        <p:spPr/>
        <p:txBody>
          <a:bodyPr/>
          <a:lstStyle/>
          <a:p>
            <a:r>
              <a:rPr lang="en-US" dirty="0"/>
              <a:t>2-phase 1-point MPM formulation</a:t>
            </a:r>
          </a:p>
        </p:txBody>
      </p:sp>
      <p:sp>
        <p:nvSpPr>
          <p:cNvPr id="3" name="Content Placeholder 2">
            <a:extLst>
              <a:ext uri="{FF2B5EF4-FFF2-40B4-BE49-F238E27FC236}">
                <a16:creationId xmlns:a16="http://schemas.microsoft.com/office/drawing/2014/main" id="{B9EF462A-4D36-671D-6980-BBF546256473}"/>
              </a:ext>
            </a:extLst>
          </p:cNvPr>
          <p:cNvSpPr>
            <a:spLocks noGrp="1"/>
          </p:cNvSpPr>
          <p:nvPr>
            <p:ph idx="1"/>
          </p:nvPr>
        </p:nvSpPr>
        <p:spPr>
          <a:xfrm>
            <a:off x="635000" y="873125"/>
            <a:ext cx="7874000" cy="4300538"/>
          </a:xfrm>
        </p:spPr>
        <p:txBody>
          <a:bodyPr/>
          <a:lstStyle/>
          <a:p>
            <a:r>
              <a:rPr lang="en-US" dirty="0"/>
              <a:t>Lumped conductivity matrix is formed as follows: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drag force is then calculated in </a:t>
            </a:r>
            <a:r>
              <a:rPr lang="en-US" dirty="0" err="1"/>
              <a:t>GetQVWArray</a:t>
            </a:r>
            <a:r>
              <a:rPr lang="en-US" dirty="0"/>
              <a:t> subroutine taking into account the relative velocities between the solid and liquid phase: </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D3ABD3-7EEE-FFA2-F06E-4560C8667216}"/>
                  </a:ext>
                </a:extLst>
              </p:cNvPr>
              <p:cNvSpPr txBox="1"/>
              <p:nvPr/>
            </p:nvSpPr>
            <p:spPr>
              <a:xfrm>
                <a:off x="437467" y="1242162"/>
                <a:ext cx="3262367" cy="2264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𝑀</m:t>
                          </m:r>
                          <m:r>
                            <a:rPr lang="en-US" b="0" i="1" smtClean="0">
                              <a:latin typeface="Cambria Math" panose="02040503050406030204" pitchFamily="18" charset="0"/>
                            </a:rPr>
                            <m:t>𝑃</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𝑀𝑃</m:t>
                              </m:r>
                            </m:sub>
                          </m:s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𝑇</m:t>
                              </m:r>
                            </m:sup>
                          </m:sSup>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𝐿</m:t>
                                  </m:r>
                                </m:sub>
                                <m:sup>
                                  <m:r>
                                    <a:rPr lang="en-US" b="0" i="1" smtClean="0">
                                      <a:latin typeface="Cambria Math" panose="02040503050406030204" pitchFamily="18" charset="0"/>
                                    </a:rPr>
                                    <m:t>𝑀𝑃</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𝜇</m:t>
                                  </m:r>
                                </m:e>
                                <m:sub>
                                  <m:r>
                                    <a:rPr lang="en-US" b="0" i="1" smtClean="0">
                                      <a:latin typeface="Cambria Math" panose="02040503050406030204" pitchFamily="18" charset="0"/>
                                    </a:rPr>
                                    <m:t>𝐿</m:t>
                                  </m:r>
                                </m:sub>
                                <m:sup>
                                  <m:r>
                                    <a:rPr lang="en-US" b="0" i="1" smtClean="0">
                                      <a:latin typeface="Cambria Math" panose="02040503050406030204" pitchFamily="18" charset="0"/>
                                    </a:rPr>
                                    <m:t>𝑀𝑃</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𝜅</m:t>
                                  </m:r>
                                </m:e>
                                <m:sub>
                                  <m:r>
                                    <a:rPr lang="en-US" b="0" i="1" smtClean="0">
                                      <a:latin typeface="Cambria Math" panose="02040503050406030204" pitchFamily="18" charset="0"/>
                                    </a:rPr>
                                    <m:t>𝐿</m:t>
                                  </m:r>
                                </m:sub>
                                <m:sup>
                                  <m:r>
                                    <a:rPr lang="en-US" b="0" i="1" smtClean="0">
                                      <a:latin typeface="Cambria Math" panose="02040503050406030204" pitchFamily="18" charset="0"/>
                                    </a:rPr>
                                    <m:t>𝑀𝑃</m:t>
                                  </m:r>
                                </m:sup>
                              </m:sSubSup>
                            </m:den>
                          </m:f>
                          <m:r>
                            <a:rPr lang="en-US" b="0" i="1" smtClean="0">
                              <a:latin typeface="Cambria Math" panose="02040503050406030204" pitchFamily="18" charset="0"/>
                            </a:rPr>
                            <m:t>𝑁</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𝑀𝑃</m:t>
                              </m:r>
                            </m:sub>
                          </m:sSub>
                        </m:e>
                      </m:nary>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𝑀</m:t>
                          </m:r>
                          <m:r>
                            <a:rPr lang="en-US" i="1">
                              <a:latin typeface="Cambria Math" panose="02040503050406030204" pitchFamily="18" charset="0"/>
                            </a:rPr>
                            <m:t>𝑃</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𝑀𝑃</m:t>
                              </m:r>
                            </m:sub>
                          </m:sSub>
                        </m:sup>
                        <m:e>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𝑇</m:t>
                              </m:r>
                            </m:sup>
                          </m:sSup>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𝐿</m:t>
                                  </m:r>
                                </m:sub>
                                <m:sup>
                                  <m:r>
                                    <a:rPr lang="en-US" i="1">
                                      <a:latin typeface="Cambria Math" panose="02040503050406030204" pitchFamily="18" charset="0"/>
                                    </a:rPr>
                                    <m:t>𝑀𝑃</m:t>
                                  </m:r>
                                </m:sup>
                              </m:sSubSup>
                              <m:sSubSup>
                                <m:sSubSupPr>
                                  <m:ctrlPr>
                                    <a:rPr lang="en-US" i="1">
                                      <a:latin typeface="Cambria Math" panose="02040503050406030204" pitchFamily="18" charset="0"/>
                                    </a:rPr>
                                  </m:ctrlPr>
                                </m:sSubSupPr>
                                <m:e>
                                  <m:r>
                                    <a:rPr lang="en-US" b="0" i="1" smtClean="0">
                                      <a:latin typeface="Cambria Math" panose="02040503050406030204" pitchFamily="18" charset="0"/>
                                    </a:rPr>
                                    <m:t>𝜌</m:t>
                                  </m:r>
                                </m:e>
                                <m:sub>
                                  <m:r>
                                    <a:rPr lang="en-US" i="1">
                                      <a:latin typeface="Cambria Math" panose="02040503050406030204" pitchFamily="18" charset="0"/>
                                    </a:rPr>
                                    <m:t>𝐿</m:t>
                                  </m:r>
                                </m:sub>
                                <m:sup>
                                  <m:r>
                                    <a:rPr lang="en-US" i="1">
                                      <a:latin typeface="Cambria Math" panose="02040503050406030204" pitchFamily="18" charset="0"/>
                                    </a:rPr>
                                    <m:t>𝑀𝑃</m:t>
                                  </m:r>
                                </m:sup>
                              </m:sSubSup>
                              <m:r>
                                <a:rPr lang="en-US" b="0" i="1" smtClean="0">
                                  <a:latin typeface="Cambria Math" panose="02040503050406030204" pitchFamily="18" charset="0"/>
                                </a:rPr>
                                <m:t>𝑔</m:t>
                              </m:r>
                            </m:num>
                            <m:den>
                              <m:sSubSup>
                                <m:sSubSupPr>
                                  <m:ctrlPr>
                                    <a:rPr lang="en-US" i="1">
                                      <a:latin typeface="Cambria Math" panose="02040503050406030204" pitchFamily="18" charset="0"/>
                                    </a:rPr>
                                  </m:ctrlPr>
                                </m:sSubSupPr>
                                <m:e>
                                  <m:r>
                                    <a:rPr lang="en-US" b="0" i="1" smtClean="0">
                                      <a:latin typeface="Cambria Math" panose="02040503050406030204" pitchFamily="18" charset="0"/>
                                    </a:rPr>
                                    <m:t>𝑘</m:t>
                                  </m:r>
                                </m:e>
                                <m:sub>
                                  <m:r>
                                    <a:rPr lang="en-US" i="1">
                                      <a:latin typeface="Cambria Math" panose="02040503050406030204" pitchFamily="18" charset="0"/>
                                    </a:rPr>
                                    <m:t>𝐿</m:t>
                                  </m:r>
                                </m:sub>
                                <m:sup>
                                  <m:r>
                                    <a:rPr lang="en-US" i="1">
                                      <a:latin typeface="Cambria Math" panose="02040503050406030204" pitchFamily="18" charset="0"/>
                                    </a:rPr>
                                    <m:t>𝑀𝑃</m:t>
                                  </m:r>
                                </m:sup>
                              </m:sSubSup>
                            </m:den>
                          </m:f>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𝑀𝑃</m:t>
                              </m:r>
                            </m:sub>
                          </m:sSub>
                        </m:e>
                      </m:nary>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𝑀</m:t>
                          </m:r>
                          <m:r>
                            <a:rPr lang="en-US" i="1">
                              <a:latin typeface="Cambria Math" panose="02040503050406030204" pitchFamily="18" charset="0"/>
                            </a:rPr>
                            <m:t>𝑃</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𝑀𝑃</m:t>
                              </m:r>
                            </m:sub>
                          </m:sSub>
                        </m:sup>
                        <m:e>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𝑇</m:t>
                              </m:r>
                            </m:sup>
                          </m:sSup>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𝐿</m:t>
                                  </m:r>
                                </m:sub>
                                <m:sup>
                                  <m:r>
                                    <a:rPr lang="en-US" i="1">
                                      <a:latin typeface="Cambria Math" panose="02040503050406030204" pitchFamily="18" charset="0"/>
                                    </a:rPr>
                                    <m:t>𝑀𝑃</m:t>
                                  </m:r>
                                </m:sup>
                              </m:sSubSup>
                              <m:r>
                                <a:rPr lang="en-US" i="1">
                                  <a:latin typeface="Cambria Math" panose="02040503050406030204" pitchFamily="18" charset="0"/>
                                </a:rPr>
                                <m:t>𝑔</m:t>
                              </m:r>
                            </m:num>
                            <m:den>
                              <m:sSubSup>
                                <m:sSubSupPr>
                                  <m:ctrlPr>
                                    <a:rPr lang="en-US" i="1">
                                      <a:latin typeface="Cambria Math" panose="02040503050406030204" pitchFamily="18" charset="0"/>
                                    </a:rPr>
                                  </m:ctrlPr>
                                </m:sSubSupPr>
                                <m:e>
                                  <m:r>
                                    <a:rPr lang="en-US" i="1">
                                      <a:latin typeface="Cambria Math" panose="02040503050406030204" pitchFamily="18" charset="0"/>
                                    </a:rPr>
                                    <m:t>𝑘</m:t>
                                  </m:r>
                                </m:e>
                                <m:sub>
                                  <m:r>
                                    <a:rPr lang="en-US" i="1">
                                      <a:latin typeface="Cambria Math" panose="02040503050406030204" pitchFamily="18" charset="0"/>
                                    </a:rPr>
                                    <m:t>𝐿</m:t>
                                  </m:r>
                                </m:sub>
                                <m:sup>
                                  <m:r>
                                    <a:rPr lang="en-US" i="1">
                                      <a:latin typeface="Cambria Math" panose="02040503050406030204" pitchFamily="18" charset="0"/>
                                    </a:rPr>
                                    <m:t>𝑀𝑃</m:t>
                                  </m:r>
                                </m:sup>
                              </m:sSubSup>
                            </m:den>
                          </m:f>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𝐿</m:t>
                          </m:r>
                        </m:sub>
                      </m:sSub>
                    </m:oMath>
                  </m:oMathPara>
                </a14:m>
                <a:endParaRPr lang="en-US" dirty="0"/>
              </a:p>
            </p:txBody>
          </p:sp>
        </mc:Choice>
        <mc:Fallback xmlns="">
          <p:sp>
            <p:nvSpPr>
              <p:cNvPr id="4" name="TextBox 3">
                <a:extLst>
                  <a:ext uri="{FF2B5EF4-FFF2-40B4-BE49-F238E27FC236}">
                    <a16:creationId xmlns:a16="http://schemas.microsoft.com/office/drawing/2014/main" id="{C3D3ABD3-7EEE-FFA2-F06E-4560C8667216}"/>
                  </a:ext>
                </a:extLst>
              </p:cNvPr>
              <p:cNvSpPr txBox="1">
                <a:spLocks noRot="1" noChangeAspect="1" noMove="1" noResize="1" noEditPoints="1" noAdjustHandles="1" noChangeArrowheads="1" noChangeShapeType="1" noTextEdit="1"/>
              </p:cNvSpPr>
              <p:nvPr/>
            </p:nvSpPr>
            <p:spPr>
              <a:xfrm>
                <a:off x="437467" y="1242162"/>
                <a:ext cx="3262367" cy="2264081"/>
              </a:xfrm>
              <a:prstGeom prst="rect">
                <a:avLst/>
              </a:prstGeom>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266931F-25F6-D7B4-C202-E676A664C4FA}"/>
              </a:ext>
            </a:extLst>
          </p:cNvPr>
          <p:cNvPicPr>
            <a:picLocks noChangeAspect="1"/>
          </p:cNvPicPr>
          <p:nvPr/>
        </p:nvPicPr>
        <p:blipFill rotWithShape="1">
          <a:blip r:embed="rId3"/>
          <a:srcRect t="6317" b="1"/>
          <a:stretch/>
        </p:blipFill>
        <p:spPr>
          <a:xfrm>
            <a:off x="3887842" y="1684337"/>
            <a:ext cx="4814887" cy="773056"/>
          </a:xfrm>
          <a:prstGeom prst="rect">
            <a:avLst/>
          </a:prstGeom>
          <a:ln>
            <a:solidFill>
              <a:srgbClr val="FF0000"/>
            </a:solidFill>
          </a:ln>
        </p:spPr>
      </p:pic>
      <p:pic>
        <p:nvPicPr>
          <p:cNvPr id="8" name="Picture 7">
            <a:extLst>
              <a:ext uri="{FF2B5EF4-FFF2-40B4-BE49-F238E27FC236}">
                <a16:creationId xmlns:a16="http://schemas.microsoft.com/office/drawing/2014/main" id="{471BFD07-8E46-9339-1AA7-DA5F75F7303C}"/>
              </a:ext>
            </a:extLst>
          </p:cNvPr>
          <p:cNvPicPr>
            <a:picLocks noChangeAspect="1"/>
          </p:cNvPicPr>
          <p:nvPr/>
        </p:nvPicPr>
        <p:blipFill>
          <a:blip r:embed="rId4"/>
          <a:stretch>
            <a:fillRect/>
          </a:stretch>
        </p:blipFill>
        <p:spPr>
          <a:xfrm>
            <a:off x="4609155" y="4593327"/>
            <a:ext cx="3819933" cy="950324"/>
          </a:xfrm>
          <a:prstGeom prst="rect">
            <a:avLst/>
          </a:prstGeom>
          <a:ln>
            <a:solidFill>
              <a:srgbClr val="FF0000"/>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A2D578-274A-03B7-08C8-15F5EEC246A3}"/>
                  </a:ext>
                </a:extLst>
              </p:cNvPr>
              <p:cNvSpPr txBox="1"/>
              <p:nvPr/>
            </p:nvSpPr>
            <p:spPr>
              <a:xfrm>
                <a:off x="943406" y="4883823"/>
                <a:ext cx="22504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𝑄𝑉𝑊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4AA2D578-274A-03B7-08C8-15F5EEC246A3}"/>
                  </a:ext>
                </a:extLst>
              </p:cNvPr>
              <p:cNvSpPr txBox="1">
                <a:spLocks noRot="1" noChangeAspect="1" noMove="1" noResize="1" noEditPoints="1" noAdjustHandles="1" noChangeArrowheads="1" noChangeShapeType="1" noTextEdit="1"/>
              </p:cNvSpPr>
              <p:nvPr/>
            </p:nvSpPr>
            <p:spPr>
              <a:xfrm>
                <a:off x="943406" y="4883823"/>
                <a:ext cx="2250488" cy="369332"/>
              </a:xfrm>
              <a:prstGeom prst="rect">
                <a:avLst/>
              </a:prstGeom>
              <a:blipFill>
                <a:blip r:embed="rId5"/>
                <a:stretch>
                  <a:fillRect t="-21311" b="-14754"/>
                </a:stretch>
              </a:blipFill>
            </p:spPr>
            <p:txBody>
              <a:bodyPr/>
              <a:lstStyle/>
              <a:p>
                <a:r>
                  <a:rPr lang="en-US">
                    <a:noFill/>
                  </a:rPr>
                  <a:t> </a:t>
                </a:r>
              </a:p>
            </p:txBody>
          </p:sp>
        </mc:Fallback>
      </mc:AlternateContent>
    </p:spTree>
    <p:extLst>
      <p:ext uri="{BB962C8B-B14F-4D97-AF65-F5344CB8AC3E}">
        <p14:creationId xmlns:p14="http://schemas.microsoft.com/office/powerpoint/2010/main" val="858515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3134D-63A2-EF0E-F39F-C66360B8D450}"/>
              </a:ext>
            </a:extLst>
          </p:cNvPr>
          <p:cNvSpPr>
            <a:spLocks noGrp="1"/>
          </p:cNvSpPr>
          <p:nvPr>
            <p:ph type="title"/>
          </p:nvPr>
        </p:nvSpPr>
        <p:spPr/>
        <p:txBody>
          <a:bodyPr/>
          <a:lstStyle/>
          <a:p>
            <a:r>
              <a:rPr lang="en-US" dirty="0"/>
              <a:t>2-phase 1-point MPM formulation</a:t>
            </a:r>
          </a:p>
        </p:txBody>
      </p:sp>
      <p:sp>
        <p:nvSpPr>
          <p:cNvPr id="3" name="Content Placeholder 2">
            <a:extLst>
              <a:ext uri="{FF2B5EF4-FFF2-40B4-BE49-F238E27FC236}">
                <a16:creationId xmlns:a16="http://schemas.microsoft.com/office/drawing/2014/main" id="{936AFBA6-843A-C26C-5030-DC078E684D30}"/>
              </a:ext>
            </a:extLst>
          </p:cNvPr>
          <p:cNvSpPr>
            <a:spLocks noGrp="1"/>
          </p:cNvSpPr>
          <p:nvPr>
            <p:ph idx="1"/>
          </p:nvPr>
        </p:nvSpPr>
        <p:spPr/>
        <p:txBody>
          <a:bodyPr/>
          <a:lstStyle/>
          <a:p>
            <a:r>
              <a:rPr lang="en-US" dirty="0"/>
              <a:t>We calculate the rate of momentum of the liquid phase as follows: </a:t>
            </a:r>
          </a:p>
          <a:p>
            <a:endParaRPr lang="en-US" dirty="0"/>
          </a:p>
          <a:p>
            <a:endParaRPr lang="en-US" dirty="0"/>
          </a:p>
          <a:p>
            <a:endParaRPr lang="en-US" dirty="0"/>
          </a:p>
          <a:p>
            <a:endParaRPr lang="en-US" dirty="0"/>
          </a:p>
          <a:p>
            <a:r>
              <a:rPr lang="en-US" dirty="0"/>
              <a:t>We then calculate the liquid incremental acceleration: </a:t>
            </a:r>
          </a:p>
        </p:txBody>
      </p:sp>
      <p:pic>
        <p:nvPicPr>
          <p:cNvPr id="5" name="Picture 4">
            <a:extLst>
              <a:ext uri="{FF2B5EF4-FFF2-40B4-BE49-F238E27FC236}">
                <a16:creationId xmlns:a16="http://schemas.microsoft.com/office/drawing/2014/main" id="{858EAA17-A59C-F23A-B6FD-9A60CDB34809}"/>
              </a:ext>
            </a:extLst>
          </p:cNvPr>
          <p:cNvPicPr>
            <a:picLocks noChangeAspect="1"/>
          </p:cNvPicPr>
          <p:nvPr/>
        </p:nvPicPr>
        <p:blipFill rotWithShape="1">
          <a:blip r:embed="rId2"/>
          <a:srcRect t="17396" b="15906"/>
          <a:stretch/>
        </p:blipFill>
        <p:spPr>
          <a:xfrm>
            <a:off x="935988" y="2683162"/>
            <a:ext cx="6770049" cy="151940"/>
          </a:xfrm>
          <a:prstGeom prst="rect">
            <a:avLst/>
          </a:prstGeom>
          <a:ln>
            <a:solidFill>
              <a:srgbClr val="FF0000"/>
            </a:solidFill>
          </a:ln>
        </p:spPr>
      </p:pic>
      <p:pic>
        <p:nvPicPr>
          <p:cNvPr id="7" name="Picture 6">
            <a:extLst>
              <a:ext uri="{FF2B5EF4-FFF2-40B4-BE49-F238E27FC236}">
                <a16:creationId xmlns:a16="http://schemas.microsoft.com/office/drawing/2014/main" id="{E0A29F2E-95E7-07A0-8077-E116BBC3FCF5}"/>
              </a:ext>
            </a:extLst>
          </p:cNvPr>
          <p:cNvPicPr>
            <a:picLocks noChangeAspect="1"/>
          </p:cNvPicPr>
          <p:nvPr/>
        </p:nvPicPr>
        <p:blipFill rotWithShape="1">
          <a:blip r:embed="rId3"/>
          <a:srcRect t="18071" b="22166"/>
          <a:stretch/>
        </p:blipFill>
        <p:spPr>
          <a:xfrm>
            <a:off x="935987" y="2953285"/>
            <a:ext cx="6770049" cy="151940"/>
          </a:xfrm>
          <a:prstGeom prst="rect">
            <a:avLst/>
          </a:prstGeom>
          <a:ln>
            <a:solidFill>
              <a:srgbClr val="FF0000"/>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FE02B8-F2E5-D4EA-AF42-0115F9CC04E6}"/>
                  </a:ext>
                </a:extLst>
              </p:cNvPr>
              <p:cNvSpPr txBox="1"/>
              <p:nvPr/>
            </p:nvSpPr>
            <p:spPr>
              <a:xfrm>
                <a:off x="1403350" y="2146300"/>
                <a:ext cx="4486420" cy="4277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𝐿</m:t>
                          </m:r>
                        </m:sub>
                        <m:sup>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𝑟𝑒𝑠</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𝑓</m:t>
                              </m:r>
                            </m:e>
                          </m:acc>
                        </m:e>
                        <m:sub>
                          <m:r>
                            <a:rPr lang="en-US" i="1">
                              <a:latin typeface="Cambria Math" panose="02040503050406030204" pitchFamily="18" charset="0"/>
                            </a:rPr>
                            <m:t>𝐿</m:t>
                          </m:r>
                        </m:sub>
                        <m:sup>
                          <m:r>
                            <a:rPr lang="en-US" b="0" i="1" smtClean="0">
                              <a:latin typeface="Cambria Math" panose="02040503050406030204" pitchFamily="18" charset="0"/>
                            </a:rPr>
                            <m:t>𝑒𝑥𝑡</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𝑓</m:t>
                              </m:r>
                            </m:e>
                          </m:acc>
                        </m:e>
                        <m:sub>
                          <m:r>
                            <a:rPr lang="en-US" i="1">
                              <a:latin typeface="Cambria Math" panose="02040503050406030204" pitchFamily="18" charset="0"/>
                            </a:rPr>
                            <m:t>𝐿</m:t>
                          </m:r>
                        </m:sub>
                        <m:sup>
                          <m:r>
                            <a:rPr lang="en-US" b="0" i="1" smtClean="0">
                              <a:latin typeface="Cambria Math" panose="02040503050406030204" pitchFamily="18" charset="0"/>
                            </a:rPr>
                            <m:t>𝑔𝑟𝑎𝑣</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𝑓</m:t>
                              </m:r>
                            </m:e>
                          </m:acc>
                        </m:e>
                        <m:sub>
                          <m:r>
                            <a:rPr lang="en-US" i="1">
                              <a:latin typeface="Cambria Math" panose="02040503050406030204" pitchFamily="18" charset="0"/>
                            </a:rPr>
                            <m:t>𝐿</m:t>
                          </m:r>
                        </m:sub>
                        <m:sup>
                          <m:r>
                            <a:rPr lang="en-US" b="0" i="1" smtClean="0">
                              <a:latin typeface="Cambria Math" panose="02040503050406030204" pitchFamily="18" charset="0"/>
                            </a:rPr>
                            <m:t>𝑖𝑛𝑡</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𝑆</m:t>
                          </m:r>
                        </m:sub>
                      </m:sSub>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DCFE02B8-F2E5-D4EA-AF42-0115F9CC04E6}"/>
                  </a:ext>
                </a:extLst>
              </p:cNvPr>
              <p:cNvSpPr txBox="1">
                <a:spLocks noRot="1" noChangeAspect="1" noMove="1" noResize="1" noEditPoints="1" noAdjustHandles="1" noChangeArrowheads="1" noChangeShapeType="1" noTextEdit="1"/>
              </p:cNvSpPr>
              <p:nvPr/>
            </p:nvSpPr>
            <p:spPr>
              <a:xfrm>
                <a:off x="1403350" y="2146300"/>
                <a:ext cx="4486420" cy="427746"/>
              </a:xfrm>
              <a:prstGeom prst="rect">
                <a:avLst/>
              </a:prstGeom>
              <a:blipFill>
                <a:blip r:embed="rId4"/>
                <a:stretch>
                  <a:fillRect t="-20000" r="-1087" b="-10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A097A2D-0FAE-6509-1AC6-6F691BEBCD40}"/>
              </a:ext>
            </a:extLst>
          </p:cNvPr>
          <p:cNvPicPr>
            <a:picLocks noChangeAspect="1"/>
          </p:cNvPicPr>
          <p:nvPr/>
        </p:nvPicPr>
        <p:blipFill>
          <a:blip r:embed="rId5"/>
          <a:stretch>
            <a:fillRect/>
          </a:stretch>
        </p:blipFill>
        <p:spPr>
          <a:xfrm>
            <a:off x="3520354" y="3691574"/>
            <a:ext cx="5119832" cy="2872101"/>
          </a:xfrm>
          <a:prstGeom prst="rect">
            <a:avLst/>
          </a:prstGeom>
          <a:ln>
            <a:solidFill>
              <a:srgbClr val="FF0000"/>
            </a:solid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9F09C2A-47AE-BFC5-8684-7435FFF4E000}"/>
                  </a:ext>
                </a:extLst>
              </p:cNvPr>
              <p:cNvSpPr txBox="1"/>
              <p:nvPr/>
            </p:nvSpPr>
            <p:spPr>
              <a:xfrm>
                <a:off x="1403350" y="4061639"/>
                <a:ext cx="1360501" cy="7652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𝑎</m:t>
                              </m:r>
                            </m:e>
                          </m:acc>
                        </m:e>
                        <m:sub>
                          <m:r>
                            <a:rPr lang="en-US" b="0" i="1" dirty="0" smtClean="0">
                              <a:latin typeface="Cambria Math" panose="02040503050406030204" pitchFamily="18" charset="0"/>
                            </a:rPr>
                            <m:t>𝐿</m:t>
                          </m:r>
                        </m:sub>
                        <m:sup>
                          <m:r>
                            <a:rPr lang="en-US" b="0" i="1" dirty="0" smtClean="0">
                              <a:latin typeface="Cambria Math" panose="02040503050406030204" pitchFamily="18" charset="0"/>
                            </a:rPr>
                            <m:t>𝑘</m:t>
                          </m:r>
                        </m:sup>
                      </m:sSubSup>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𝑓</m:t>
                                  </m:r>
                                </m:e>
                              </m:acc>
                            </m:e>
                            <m:sub>
                              <m:r>
                                <a:rPr lang="en-US" b="0" i="1" dirty="0" smtClean="0">
                                  <a:latin typeface="Cambria Math" panose="02040503050406030204" pitchFamily="18" charset="0"/>
                                </a:rPr>
                                <m:t>𝐿</m:t>
                              </m:r>
                            </m:sub>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𝑟𝑒𝑠</m:t>
                              </m:r>
                            </m:sup>
                          </m:sSubSup>
                        </m:num>
                        <m:den>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𝐿</m:t>
                              </m:r>
                            </m:sub>
                            <m:sup>
                              <m:r>
                                <a:rPr lang="en-US" b="0" i="1" dirty="0" smtClean="0">
                                  <a:latin typeface="Cambria Math" panose="02040503050406030204" pitchFamily="18" charset="0"/>
                                </a:rPr>
                                <m:t>𝑘</m:t>
                              </m:r>
                            </m:sup>
                          </m:sSubSup>
                        </m:den>
                      </m:f>
                    </m:oMath>
                  </m:oMathPara>
                </a14:m>
                <a:endParaRPr lang="en-US" dirty="0"/>
              </a:p>
            </p:txBody>
          </p:sp>
        </mc:Choice>
        <mc:Fallback xmlns="">
          <p:sp>
            <p:nvSpPr>
              <p:cNvPr id="13" name="TextBox 12">
                <a:extLst>
                  <a:ext uri="{FF2B5EF4-FFF2-40B4-BE49-F238E27FC236}">
                    <a16:creationId xmlns:a16="http://schemas.microsoft.com/office/drawing/2014/main" id="{C9F09C2A-47AE-BFC5-8684-7435FFF4E000}"/>
                  </a:ext>
                </a:extLst>
              </p:cNvPr>
              <p:cNvSpPr txBox="1">
                <a:spLocks noRot="1" noChangeAspect="1" noMove="1" noResize="1" noEditPoints="1" noAdjustHandles="1" noChangeArrowheads="1" noChangeShapeType="1" noTextEdit="1"/>
              </p:cNvSpPr>
              <p:nvPr/>
            </p:nvSpPr>
            <p:spPr>
              <a:xfrm>
                <a:off x="1403350" y="4061639"/>
                <a:ext cx="1360501" cy="76520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7448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D1A2-2E1F-F61D-A98A-5F06A901CD4D}"/>
              </a:ext>
            </a:extLst>
          </p:cNvPr>
          <p:cNvSpPr>
            <a:spLocks noGrp="1"/>
          </p:cNvSpPr>
          <p:nvPr>
            <p:ph type="title"/>
          </p:nvPr>
        </p:nvSpPr>
        <p:spPr/>
        <p:txBody>
          <a:bodyPr/>
          <a:lstStyle/>
          <a:p>
            <a:r>
              <a:rPr lang="en-US" dirty="0"/>
              <a:t>Anura3D research community</a:t>
            </a:r>
          </a:p>
        </p:txBody>
      </p:sp>
      <p:sp>
        <p:nvSpPr>
          <p:cNvPr id="3" name="Content Placeholder 2">
            <a:extLst>
              <a:ext uri="{FF2B5EF4-FFF2-40B4-BE49-F238E27FC236}">
                <a16:creationId xmlns:a16="http://schemas.microsoft.com/office/drawing/2014/main" id="{4B18E17B-8CFA-4FA6-A4C3-E699858C6760}"/>
              </a:ext>
            </a:extLst>
          </p:cNvPr>
          <p:cNvSpPr>
            <a:spLocks noGrp="1"/>
          </p:cNvSpPr>
          <p:nvPr>
            <p:ph idx="1"/>
          </p:nvPr>
        </p:nvSpPr>
        <p:spPr/>
        <p:txBody>
          <a:bodyPr/>
          <a:lstStyle/>
          <a:p>
            <a:pPr>
              <a:buFont typeface="Arial" panose="020B0604020202020204" pitchFamily="34" charset="0"/>
              <a:buChar char="•"/>
            </a:pPr>
            <a:r>
              <a:rPr lang="en-US" dirty="0" err="1"/>
              <a:t>Github</a:t>
            </a:r>
            <a:r>
              <a:rPr lang="en-US" dirty="0"/>
              <a:t> website: Anura3D.com</a:t>
            </a:r>
          </a:p>
          <a:p>
            <a:pPr>
              <a:buFont typeface="Arial" panose="020B0604020202020204" pitchFamily="34" charset="0"/>
              <a:buChar char="•"/>
            </a:pPr>
            <a:r>
              <a:rPr lang="en-US" dirty="0"/>
              <a:t>Twitter account: Anura3D </a:t>
            </a:r>
          </a:p>
          <a:p>
            <a:pPr>
              <a:buFont typeface="Arial" panose="020B0604020202020204" pitchFamily="34" charset="0"/>
              <a:buChar char="•"/>
            </a:pPr>
            <a:r>
              <a:rPr lang="en-US" dirty="0"/>
              <a:t>YouTube account: Anura3D</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F1119F0-8978-67CF-C7DE-793DEDBD0094}"/>
              </a:ext>
            </a:extLst>
          </p:cNvPr>
          <p:cNvPicPr>
            <a:picLocks noChangeAspect="1"/>
          </p:cNvPicPr>
          <p:nvPr/>
        </p:nvPicPr>
        <p:blipFill>
          <a:blip r:embed="rId2"/>
          <a:stretch>
            <a:fillRect/>
          </a:stretch>
        </p:blipFill>
        <p:spPr>
          <a:xfrm>
            <a:off x="1214820" y="2761248"/>
            <a:ext cx="6714360" cy="3416968"/>
          </a:xfrm>
          <a:prstGeom prst="rect">
            <a:avLst/>
          </a:prstGeom>
        </p:spPr>
      </p:pic>
    </p:spTree>
    <p:extLst>
      <p:ext uri="{BB962C8B-B14F-4D97-AF65-F5344CB8AC3E}">
        <p14:creationId xmlns:p14="http://schemas.microsoft.com/office/powerpoint/2010/main" val="2579673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280A-20D9-4C85-EE0E-A16FD93013A0}"/>
              </a:ext>
            </a:extLst>
          </p:cNvPr>
          <p:cNvSpPr>
            <a:spLocks noGrp="1"/>
          </p:cNvSpPr>
          <p:nvPr>
            <p:ph type="title"/>
          </p:nvPr>
        </p:nvSpPr>
        <p:spPr/>
        <p:txBody>
          <a:bodyPr/>
          <a:lstStyle/>
          <a:p>
            <a:r>
              <a:rPr lang="en-US" dirty="0"/>
              <a:t>2-phase 1-point MPM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00E7A9-CF4D-0393-18A1-77805B8ED83E}"/>
                  </a:ext>
                </a:extLst>
              </p:cNvPr>
              <p:cNvSpPr>
                <a:spLocks noGrp="1"/>
              </p:cNvSpPr>
              <p:nvPr>
                <p:ph idx="1"/>
              </p:nvPr>
            </p:nvSpPr>
            <p:spPr/>
            <p:txBody>
              <a:bodyPr/>
              <a:lstStyle/>
              <a:p>
                <a:r>
                  <a:rPr lang="en-US" dirty="0"/>
                  <a:t>We calculate the water inertia,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𝐿</m:t>
                        </m:r>
                      </m:sub>
                    </m:sSub>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dirty="0" smtClean="0">
                            <a:latin typeface="Cambria Math" panose="02040503050406030204" pitchFamily="18" charset="0"/>
                          </a:rPr>
                          <m:t>𝐿</m:t>
                        </m:r>
                      </m:sub>
                    </m:sSub>
                  </m:oMath>
                </a14:m>
                <a:r>
                  <a:rPr lang="en-US" dirty="0"/>
                  <a:t>, term using the liquid acceleration as follows:</a:t>
                </a:r>
              </a:p>
            </p:txBody>
          </p:sp>
        </mc:Choice>
        <mc:Fallback xmlns="">
          <p:sp>
            <p:nvSpPr>
              <p:cNvPr id="3" name="Content Placeholder 2">
                <a:extLst>
                  <a:ext uri="{FF2B5EF4-FFF2-40B4-BE49-F238E27FC236}">
                    <a16:creationId xmlns:a16="http://schemas.microsoft.com/office/drawing/2014/main" id="{6E00E7A9-CF4D-0393-18A1-77805B8ED83E}"/>
                  </a:ext>
                </a:extLst>
              </p:cNvPr>
              <p:cNvSpPr>
                <a:spLocks noGrp="1" noRot="1" noChangeAspect="1" noMove="1" noResize="1" noEditPoints="1" noAdjustHandles="1" noChangeArrowheads="1" noChangeShapeType="1" noTextEdit="1"/>
              </p:cNvSpPr>
              <p:nvPr>
                <p:ph idx="1"/>
              </p:nvPr>
            </p:nvSpPr>
            <p:spPr>
              <a:blipFill>
                <a:blip r:embed="rId2"/>
                <a:stretch>
                  <a:fillRect l="-1935" t="-2691" r="-54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9813D0A-1C70-B7CB-5AB8-8899CF63CE37}"/>
              </a:ext>
            </a:extLst>
          </p:cNvPr>
          <p:cNvPicPr>
            <a:picLocks noChangeAspect="1"/>
          </p:cNvPicPr>
          <p:nvPr/>
        </p:nvPicPr>
        <p:blipFill>
          <a:blip r:embed="rId3"/>
          <a:stretch>
            <a:fillRect/>
          </a:stretch>
        </p:blipFill>
        <p:spPr>
          <a:xfrm>
            <a:off x="1207542" y="2465388"/>
            <a:ext cx="6224658" cy="4000500"/>
          </a:xfrm>
          <a:prstGeom prst="rect">
            <a:avLst/>
          </a:prstGeom>
          <a:ln>
            <a:solidFill>
              <a:srgbClr val="FF0000"/>
            </a:solidFill>
          </a:ln>
        </p:spPr>
      </p:pic>
      <p:pic>
        <p:nvPicPr>
          <p:cNvPr id="7" name="Picture 6">
            <a:extLst>
              <a:ext uri="{FF2B5EF4-FFF2-40B4-BE49-F238E27FC236}">
                <a16:creationId xmlns:a16="http://schemas.microsoft.com/office/drawing/2014/main" id="{111B3725-8619-EC00-D9C1-58B82883B664}"/>
              </a:ext>
            </a:extLst>
          </p:cNvPr>
          <p:cNvPicPr>
            <a:picLocks noChangeAspect="1"/>
          </p:cNvPicPr>
          <p:nvPr/>
        </p:nvPicPr>
        <p:blipFill rotWithShape="1">
          <a:blip r:embed="rId4"/>
          <a:srcRect t="21934" r="11110" b="21934"/>
          <a:stretch/>
        </p:blipFill>
        <p:spPr>
          <a:xfrm>
            <a:off x="1207542" y="2179851"/>
            <a:ext cx="6224658" cy="176768"/>
          </a:xfrm>
          <a:prstGeom prst="rect">
            <a:avLst/>
          </a:prstGeom>
          <a:ln>
            <a:solidFill>
              <a:srgbClr val="FF0000"/>
            </a:solidFill>
          </a:ln>
        </p:spPr>
      </p:pic>
    </p:spTree>
    <p:extLst>
      <p:ext uri="{BB962C8B-B14F-4D97-AF65-F5344CB8AC3E}">
        <p14:creationId xmlns:p14="http://schemas.microsoft.com/office/powerpoint/2010/main" val="3259745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8308-A52D-9225-11AE-0DF326137823}"/>
              </a:ext>
            </a:extLst>
          </p:cNvPr>
          <p:cNvSpPr>
            <a:spLocks noGrp="1"/>
          </p:cNvSpPr>
          <p:nvPr>
            <p:ph type="title"/>
          </p:nvPr>
        </p:nvSpPr>
        <p:spPr/>
        <p:txBody>
          <a:bodyPr/>
          <a:lstStyle/>
          <a:p>
            <a:r>
              <a:rPr lang="en-US" dirty="0"/>
              <a:t>2-phase 1-point MPM formulation</a:t>
            </a:r>
          </a:p>
        </p:txBody>
      </p:sp>
      <p:sp>
        <p:nvSpPr>
          <p:cNvPr id="3" name="Content Placeholder 2">
            <a:extLst>
              <a:ext uri="{FF2B5EF4-FFF2-40B4-BE49-F238E27FC236}">
                <a16:creationId xmlns:a16="http://schemas.microsoft.com/office/drawing/2014/main" id="{B84514AA-DBD8-1DDB-F43F-1BD6676AE9C5}"/>
              </a:ext>
            </a:extLst>
          </p:cNvPr>
          <p:cNvSpPr>
            <a:spLocks noGrp="1"/>
          </p:cNvSpPr>
          <p:nvPr>
            <p:ph idx="1"/>
          </p:nvPr>
        </p:nvSpPr>
        <p:spPr/>
        <p:txBody>
          <a:bodyPr/>
          <a:lstStyle/>
          <a:p>
            <a:r>
              <a:rPr lang="en-US" dirty="0"/>
              <a:t>We calculate the rate of momentum individually for each phase. </a:t>
            </a:r>
          </a:p>
          <a:p>
            <a:endParaRPr lang="en-US" dirty="0"/>
          </a:p>
          <a:p>
            <a:endParaRPr lang="en-US" dirty="0"/>
          </a:p>
          <a:p>
            <a:endParaRPr lang="en-US" dirty="0"/>
          </a:p>
          <a:p>
            <a:r>
              <a:rPr lang="en-US" dirty="0"/>
              <a:t>We then sum the contributions of both phases, incorporating damping terms associated with each term. </a:t>
            </a:r>
          </a:p>
          <a:p>
            <a:endParaRPr lang="en-US" dirty="0"/>
          </a:p>
          <a:p>
            <a:endParaRPr lang="en-US" dirty="0"/>
          </a:p>
          <a:p>
            <a:r>
              <a:rPr lang="en-US" dirty="0"/>
              <a:t>Note that we subtract the water inertia term to calculate the solid phase acceleration by simply dividing by the lumped nodal mass. </a:t>
            </a:r>
          </a:p>
          <a:p>
            <a:endParaRPr lang="en-US" dirty="0"/>
          </a:p>
          <a:p>
            <a:endParaRPr lang="en-US" dirty="0"/>
          </a:p>
        </p:txBody>
      </p:sp>
      <p:pic>
        <p:nvPicPr>
          <p:cNvPr id="5" name="Picture 4">
            <a:extLst>
              <a:ext uri="{FF2B5EF4-FFF2-40B4-BE49-F238E27FC236}">
                <a16:creationId xmlns:a16="http://schemas.microsoft.com/office/drawing/2014/main" id="{A6BCD3BB-4200-F6CF-0DD2-C0BF70DCDB13}"/>
              </a:ext>
            </a:extLst>
          </p:cNvPr>
          <p:cNvPicPr>
            <a:picLocks noChangeAspect="1"/>
          </p:cNvPicPr>
          <p:nvPr/>
        </p:nvPicPr>
        <p:blipFill rotWithShape="1">
          <a:blip r:embed="rId2"/>
          <a:srcRect t="9390" b="-1"/>
          <a:stretch/>
        </p:blipFill>
        <p:spPr>
          <a:xfrm>
            <a:off x="1013916" y="2397041"/>
            <a:ext cx="7499350" cy="467909"/>
          </a:xfrm>
          <a:prstGeom prst="rect">
            <a:avLst/>
          </a:prstGeom>
        </p:spPr>
      </p:pic>
      <p:pic>
        <p:nvPicPr>
          <p:cNvPr id="7" name="Picture 6">
            <a:extLst>
              <a:ext uri="{FF2B5EF4-FFF2-40B4-BE49-F238E27FC236}">
                <a16:creationId xmlns:a16="http://schemas.microsoft.com/office/drawing/2014/main" id="{F99C523C-17B5-F77D-7ABB-0524B1B9704C}"/>
              </a:ext>
            </a:extLst>
          </p:cNvPr>
          <p:cNvPicPr>
            <a:picLocks noChangeAspect="1"/>
          </p:cNvPicPr>
          <p:nvPr/>
        </p:nvPicPr>
        <p:blipFill>
          <a:blip r:embed="rId3"/>
          <a:stretch>
            <a:fillRect/>
          </a:stretch>
        </p:blipFill>
        <p:spPr>
          <a:xfrm>
            <a:off x="1013916" y="3710428"/>
            <a:ext cx="5926634" cy="499837"/>
          </a:xfrm>
          <a:prstGeom prst="rect">
            <a:avLst/>
          </a:prstGeom>
        </p:spPr>
      </p:pic>
      <p:pic>
        <p:nvPicPr>
          <p:cNvPr id="9" name="Picture 8">
            <a:extLst>
              <a:ext uri="{FF2B5EF4-FFF2-40B4-BE49-F238E27FC236}">
                <a16:creationId xmlns:a16="http://schemas.microsoft.com/office/drawing/2014/main" id="{7CB894F0-5BB1-9776-C699-4BF66C44A938}"/>
              </a:ext>
            </a:extLst>
          </p:cNvPr>
          <p:cNvPicPr>
            <a:picLocks noChangeAspect="1"/>
          </p:cNvPicPr>
          <p:nvPr/>
        </p:nvPicPr>
        <p:blipFill>
          <a:blip r:embed="rId4"/>
          <a:stretch>
            <a:fillRect/>
          </a:stretch>
        </p:blipFill>
        <p:spPr>
          <a:xfrm>
            <a:off x="1013916" y="1788895"/>
            <a:ext cx="7499350" cy="365640"/>
          </a:xfrm>
          <a:prstGeom prst="rect">
            <a:avLst/>
          </a:prstGeom>
        </p:spPr>
      </p:pic>
      <p:pic>
        <p:nvPicPr>
          <p:cNvPr id="11" name="Picture 10">
            <a:extLst>
              <a:ext uri="{FF2B5EF4-FFF2-40B4-BE49-F238E27FC236}">
                <a16:creationId xmlns:a16="http://schemas.microsoft.com/office/drawing/2014/main" id="{005B8732-097A-4491-4703-9822478A2565}"/>
              </a:ext>
            </a:extLst>
          </p:cNvPr>
          <p:cNvPicPr>
            <a:picLocks noChangeAspect="1"/>
          </p:cNvPicPr>
          <p:nvPr/>
        </p:nvPicPr>
        <p:blipFill>
          <a:blip r:embed="rId5"/>
          <a:stretch>
            <a:fillRect/>
          </a:stretch>
        </p:blipFill>
        <p:spPr>
          <a:xfrm>
            <a:off x="1013916" y="5055743"/>
            <a:ext cx="7084417" cy="455364"/>
          </a:xfrm>
          <a:prstGeom prst="rect">
            <a:avLst/>
          </a:prstGeom>
        </p:spPr>
      </p:pic>
    </p:spTree>
    <p:extLst>
      <p:ext uri="{BB962C8B-B14F-4D97-AF65-F5344CB8AC3E}">
        <p14:creationId xmlns:p14="http://schemas.microsoft.com/office/powerpoint/2010/main" val="432677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2E22-9C8B-961A-8DF0-22FB35993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59A79E-4721-81D2-669F-9C42841BDED8}"/>
              </a:ext>
            </a:extLst>
          </p:cNvPr>
          <p:cNvSpPr>
            <a:spLocks noGrp="1"/>
          </p:cNvSpPr>
          <p:nvPr>
            <p:ph idx="1"/>
          </p:nvPr>
        </p:nvSpPr>
        <p:spPr/>
        <p:txBody>
          <a:bodyPr/>
          <a:lstStyle/>
          <a:p>
            <a:r>
              <a:rPr lang="en-US" dirty="0"/>
              <a:t>Pore pressure calculation</a:t>
            </a:r>
          </a:p>
        </p:txBody>
      </p:sp>
    </p:spTree>
    <p:extLst>
      <p:ext uri="{BB962C8B-B14F-4D97-AF65-F5344CB8AC3E}">
        <p14:creationId xmlns:p14="http://schemas.microsoft.com/office/powerpoint/2010/main" val="2495038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time step</a:t>
            </a:r>
          </a:p>
        </p:txBody>
      </p:sp>
      <p:pic>
        <p:nvPicPr>
          <p:cNvPr id="3" name="Picture 2"/>
          <p:cNvPicPr>
            <a:picLocks noChangeAspect="1"/>
          </p:cNvPicPr>
          <p:nvPr/>
        </p:nvPicPr>
        <p:blipFill rotWithShape="1">
          <a:blip r:embed="rId2"/>
          <a:srcRect l="23750" t="32797" r="31875" b="12962"/>
          <a:stretch/>
        </p:blipFill>
        <p:spPr>
          <a:xfrm>
            <a:off x="2828987" y="2433941"/>
            <a:ext cx="5419664" cy="3726343"/>
          </a:xfrm>
          <a:prstGeom prst="rect">
            <a:avLst/>
          </a:prstGeom>
        </p:spPr>
      </p:pic>
      <p:pic>
        <p:nvPicPr>
          <p:cNvPr id="4" name="Picture 3"/>
          <p:cNvPicPr>
            <a:picLocks noChangeAspect="1"/>
          </p:cNvPicPr>
          <p:nvPr/>
        </p:nvPicPr>
        <p:blipFill rotWithShape="1">
          <a:blip r:embed="rId3"/>
          <a:srcRect l="38710" t="13226" r="38065" b="7347"/>
          <a:stretch/>
        </p:blipFill>
        <p:spPr>
          <a:xfrm>
            <a:off x="696913" y="2262321"/>
            <a:ext cx="1904867" cy="3664224"/>
          </a:xfrm>
          <a:prstGeom prst="rect">
            <a:avLst/>
          </a:prstGeom>
        </p:spPr>
      </p:pic>
      <p:sp>
        <p:nvSpPr>
          <p:cNvPr id="5" name="Rectangle 4"/>
          <p:cNvSpPr/>
          <p:nvPr/>
        </p:nvSpPr>
        <p:spPr>
          <a:xfrm>
            <a:off x="7395404" y="6274585"/>
            <a:ext cx="1458733" cy="369332"/>
          </a:xfrm>
          <a:prstGeom prst="rect">
            <a:avLst/>
          </a:prstGeom>
        </p:spPr>
        <p:txBody>
          <a:bodyPr wrap="none">
            <a:spAutoFit/>
          </a:bodyPr>
          <a:lstStyle/>
          <a:p>
            <a:r>
              <a:rPr lang="en-US" i="1" dirty="0" err="1"/>
              <a:t>Yerro</a:t>
            </a:r>
            <a:r>
              <a:rPr lang="en-US" i="1" dirty="0"/>
              <a:t> (2015)</a:t>
            </a:r>
          </a:p>
        </p:txBody>
      </p:sp>
      <mc:AlternateContent xmlns:mc="http://schemas.openxmlformats.org/markup-compatibility/2006" xmlns:a14="http://schemas.microsoft.com/office/drawing/2010/main">
        <mc:Choice Requires="a14">
          <p:sp>
            <p:nvSpPr>
              <p:cNvPr id="6" name="Rectangle 5"/>
              <p:cNvSpPr/>
              <p:nvPr/>
            </p:nvSpPr>
            <p:spPr>
              <a:xfrm>
                <a:off x="3905636" y="1862211"/>
                <a:ext cx="3650487" cy="400110"/>
              </a:xfrm>
              <a:prstGeom prst="rect">
                <a:avLst/>
              </a:prstGeom>
            </p:spPr>
            <p:txBody>
              <a:bodyPr wrap="none">
                <a:spAutoFit/>
              </a:bodyPr>
              <a:lstStyle/>
              <a:p>
                <a:r>
                  <a:rPr lang="en-US" sz="2000" dirty="0">
                    <a:solidFill>
                      <a:prstClr val="black"/>
                    </a:solidFill>
                    <a:latin typeface="Calibri"/>
                    <a:sym typeface="Wingdings" panose="05000000000000000000" pitchFamily="2" charset="2"/>
                  </a:rPr>
                  <a:t>Influence of permeability on </a:t>
                </a:r>
                <a14:m>
                  <m:oMath xmlns:m="http://schemas.openxmlformats.org/officeDocument/2006/math">
                    <m:r>
                      <m:rPr>
                        <m:nor/>
                      </m:rPr>
                      <a:rPr lang="en-US" sz="2000" dirty="0">
                        <a:solidFill>
                          <a:prstClr val="black"/>
                        </a:solidFill>
                        <a:latin typeface="Calibri"/>
                      </a:rPr>
                      <m:t>∆</m:t>
                    </m:r>
                    <m:r>
                      <m:rPr>
                        <m:nor/>
                      </m:rPr>
                      <a:rPr lang="en-US" sz="2000" dirty="0">
                        <a:solidFill>
                          <a:prstClr val="black"/>
                        </a:solidFill>
                        <a:latin typeface="Calibri"/>
                      </a:rPr>
                      <m:t>tcrit</m:t>
                    </m:r>
                  </m:oMath>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3905636" y="1862211"/>
                <a:ext cx="3650487" cy="400110"/>
              </a:xfrm>
              <a:prstGeom prst="rect">
                <a:avLst/>
              </a:prstGeom>
              <a:blipFill>
                <a:blip r:embed="rId4"/>
                <a:stretch>
                  <a:fillRect l="-1836" t="-7576" b="-25758"/>
                </a:stretch>
              </a:blipFill>
            </p:spPr>
            <p:txBody>
              <a:bodyPr/>
              <a:lstStyle/>
              <a:p>
                <a:r>
                  <a:rPr lang="en-US">
                    <a:noFill/>
                  </a:rPr>
                  <a:t> </a:t>
                </a:r>
              </a:p>
            </p:txBody>
          </p:sp>
        </mc:Fallback>
      </mc:AlternateContent>
      <p:sp>
        <p:nvSpPr>
          <p:cNvPr id="7" name="TextBox 6"/>
          <p:cNvSpPr txBox="1"/>
          <p:nvPr/>
        </p:nvSpPr>
        <p:spPr>
          <a:xfrm>
            <a:off x="575501" y="995491"/>
            <a:ext cx="7777191" cy="461665"/>
          </a:xfrm>
          <a:prstGeom prst="rect">
            <a:avLst/>
          </a:prstGeom>
          <a:noFill/>
        </p:spPr>
        <p:txBody>
          <a:bodyPr wrap="square" rtlCol="0">
            <a:spAutoFit/>
          </a:bodyPr>
          <a:lstStyle/>
          <a:p>
            <a:pPr fontAlgn="auto">
              <a:spcBef>
                <a:spcPts val="0"/>
              </a:spcBef>
              <a:spcAft>
                <a:spcPts val="0"/>
              </a:spcAft>
            </a:pPr>
            <a:r>
              <a:rPr lang="en-US" sz="2400" b="1" dirty="0">
                <a:solidFill>
                  <a:prstClr val="black"/>
                </a:solidFill>
                <a:latin typeface="Calibri"/>
              </a:rPr>
              <a:t>Explicit integration </a:t>
            </a:r>
            <a:r>
              <a:rPr lang="en-US" sz="2400" dirty="0">
                <a:solidFill>
                  <a:prstClr val="black"/>
                </a:solidFill>
                <a:latin typeface="Calibri"/>
                <a:sym typeface="Wingdings" panose="05000000000000000000" pitchFamily="2" charset="2"/>
              </a:rPr>
              <a:t> Conditionally stable  </a:t>
            </a:r>
            <a:r>
              <a:rPr lang="en-US" sz="2400" dirty="0">
                <a:solidFill>
                  <a:prstClr val="black"/>
                </a:solidFill>
                <a:latin typeface="Calibri"/>
              </a:rPr>
              <a:t>∆t &lt; ∆</a:t>
            </a:r>
            <a:r>
              <a:rPr lang="en-US" sz="2400" dirty="0" err="1">
                <a:solidFill>
                  <a:prstClr val="black"/>
                </a:solidFill>
                <a:latin typeface="Calibri"/>
              </a:rPr>
              <a:t>t</a:t>
            </a:r>
            <a:r>
              <a:rPr lang="en-US" sz="2400" baseline="-25000" dirty="0" err="1">
                <a:solidFill>
                  <a:prstClr val="black"/>
                </a:solidFill>
                <a:latin typeface="Calibri"/>
              </a:rPr>
              <a:t>crit</a:t>
            </a:r>
            <a:endParaRPr lang="en-US" sz="2400" dirty="0">
              <a:solidFill>
                <a:prstClr val="black"/>
              </a:solidFill>
              <a:latin typeface="Calibri"/>
            </a:endParaRPr>
          </a:p>
        </p:txBody>
      </p:sp>
    </p:spTree>
    <p:extLst>
      <p:ext uri="{BB962C8B-B14F-4D97-AF65-F5344CB8AC3E}">
        <p14:creationId xmlns:p14="http://schemas.microsoft.com/office/powerpoint/2010/main" val="3697807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time step</a:t>
            </a:r>
          </a:p>
        </p:txBody>
      </p:sp>
      <p:sp>
        <p:nvSpPr>
          <p:cNvPr id="3" name="Rectangle 2"/>
          <p:cNvSpPr/>
          <p:nvPr/>
        </p:nvSpPr>
        <p:spPr>
          <a:xfrm>
            <a:off x="6475255" y="6091565"/>
            <a:ext cx="1877437" cy="369332"/>
          </a:xfrm>
          <a:prstGeom prst="rect">
            <a:avLst/>
          </a:prstGeom>
        </p:spPr>
        <p:txBody>
          <a:bodyPr wrap="none">
            <a:spAutoFit/>
          </a:bodyPr>
          <a:lstStyle/>
          <a:p>
            <a:r>
              <a:rPr lang="en-US" i="1" dirty="0" err="1"/>
              <a:t>Mieremet</a:t>
            </a:r>
            <a:r>
              <a:rPr lang="en-US" i="1" dirty="0"/>
              <a:t> (2015)</a:t>
            </a:r>
          </a:p>
        </p:txBody>
      </p:sp>
      <p:sp>
        <p:nvSpPr>
          <p:cNvPr id="4" name="Rectangle 3"/>
          <p:cNvSpPr/>
          <p:nvPr/>
        </p:nvSpPr>
        <p:spPr>
          <a:xfrm>
            <a:off x="628650" y="1329035"/>
            <a:ext cx="8020050" cy="830997"/>
          </a:xfrm>
          <a:prstGeom prst="rect">
            <a:avLst/>
          </a:prstGeom>
        </p:spPr>
        <p:txBody>
          <a:bodyPr wrap="square">
            <a:spAutoFit/>
          </a:bodyPr>
          <a:lstStyle/>
          <a:p>
            <a:r>
              <a:rPr lang="en-US" sz="2400" dirty="0"/>
              <a:t>In addition to the CFL stability condition, the influence of the permeability is included in Anura3D as follows:</a:t>
            </a:r>
          </a:p>
        </p:txBody>
      </p:sp>
      <mc:AlternateContent xmlns:mc="http://schemas.openxmlformats.org/markup-compatibility/2006" xmlns:a14="http://schemas.microsoft.com/office/drawing/2010/main">
        <mc:Choice Requires="a14">
          <p:sp>
            <p:nvSpPr>
              <p:cNvPr id="5" name="Rectangle 4"/>
              <p:cNvSpPr/>
              <p:nvPr/>
            </p:nvSpPr>
            <p:spPr>
              <a:xfrm>
                <a:off x="1159286" y="2321937"/>
                <a:ext cx="4109202" cy="523220"/>
              </a:xfrm>
              <a:prstGeom prst="rect">
                <a:avLst/>
              </a:prstGeom>
            </p:spPr>
            <p:txBody>
              <a:bodyPr wrap="none">
                <a:spAutoFit/>
              </a:bodyPr>
              <a:lstStyle/>
              <a:p>
                <a14:m>
                  <m:oMath xmlns:m="http://schemas.openxmlformats.org/officeDocument/2006/math">
                    <m:r>
                      <m:rPr>
                        <m:nor/>
                      </m:rPr>
                      <a:rPr lang="en-US" sz="2800" dirty="0" smtClean="0">
                        <a:solidFill>
                          <a:prstClr val="black"/>
                        </a:solidFill>
                        <a:latin typeface="Calibri"/>
                      </a:rPr>
                      <m:t>∆</m:t>
                    </m:r>
                    <m:r>
                      <m:rPr>
                        <m:nor/>
                      </m:rPr>
                      <a:rPr lang="en-US" sz="2800" dirty="0" smtClean="0">
                        <a:solidFill>
                          <a:prstClr val="black"/>
                        </a:solidFill>
                        <a:latin typeface="Calibri"/>
                      </a:rPr>
                      <m:t>tcrit</m:t>
                    </m:r>
                    <m:r>
                      <a:rPr lang="en-US" sz="2800" b="0" i="1" dirty="0" smtClean="0">
                        <a:solidFill>
                          <a:prstClr val="black"/>
                        </a:solidFill>
                        <a:latin typeface="Cambria Math" panose="02040503050406030204" pitchFamily="18" charset="0"/>
                      </a:rPr>
                      <m:t>=</m:t>
                    </m:r>
                  </m:oMath>
                </a14:m>
                <a:r>
                  <a:rPr lang="en-US" sz="2800" dirty="0"/>
                  <a:t> </a:t>
                </a:r>
                <a:r>
                  <a:rPr lang="en-US" sz="2800" dirty="0">
                    <a:latin typeface="Cambria Math" panose="02040503050406030204" pitchFamily="18" charset="0"/>
                    <a:ea typeface="Cambria Math" panose="02040503050406030204" pitchFamily="18" charset="0"/>
                  </a:rPr>
                  <a:t>min</a:t>
                </a:r>
                <a:r>
                  <a:rPr lang="en-US" sz="2800" dirty="0"/>
                  <a:t>{</a:t>
                </a:r>
                <a14:m>
                  <m:oMath xmlns:m="http://schemas.openxmlformats.org/officeDocument/2006/math">
                    <m:r>
                      <m:rPr>
                        <m:nor/>
                      </m:rPr>
                      <a:rPr lang="en-US" sz="2800" dirty="0">
                        <a:solidFill>
                          <a:prstClr val="black"/>
                        </a:solidFill>
                        <a:latin typeface="Calibri"/>
                      </a:rPr>
                      <m:t>∆</m:t>
                    </m:r>
                    <m:r>
                      <m:rPr>
                        <m:nor/>
                      </m:rPr>
                      <a:rPr lang="en-US" sz="2800" dirty="0">
                        <a:solidFill>
                          <a:prstClr val="black"/>
                        </a:solidFill>
                        <a:latin typeface="Calibri"/>
                      </a:rPr>
                      <m:t>tcrit</m:t>
                    </m:r>
                    <m:r>
                      <m:rPr>
                        <m:nor/>
                      </m:rPr>
                      <a:rPr lang="en-US" sz="2800" b="0" i="0" baseline="-25000" dirty="0" smtClean="0">
                        <a:solidFill>
                          <a:prstClr val="black"/>
                        </a:solidFill>
                        <a:latin typeface="Calibri"/>
                      </a:rPr>
                      <m:t>,1</m:t>
                    </m:r>
                  </m:oMath>
                </a14:m>
                <a:r>
                  <a:rPr lang="en-US" sz="2800" dirty="0"/>
                  <a:t>,</a:t>
                </a:r>
                <a:r>
                  <a:rPr lang="en-US" sz="2800" dirty="0">
                    <a:solidFill>
                      <a:prstClr val="black"/>
                    </a:solidFill>
                  </a:rPr>
                  <a:t> </a:t>
                </a:r>
                <a14:m>
                  <m:oMath xmlns:m="http://schemas.openxmlformats.org/officeDocument/2006/math">
                    <m:r>
                      <m:rPr>
                        <m:nor/>
                      </m:rPr>
                      <a:rPr lang="en-US" sz="2800" dirty="0">
                        <a:solidFill>
                          <a:prstClr val="black"/>
                        </a:solidFill>
                        <a:latin typeface="Calibri"/>
                      </a:rPr>
                      <m:t>∆</m:t>
                    </m:r>
                    <m:r>
                      <m:rPr>
                        <m:nor/>
                      </m:rPr>
                      <a:rPr lang="en-US" sz="2800" dirty="0">
                        <a:solidFill>
                          <a:prstClr val="black"/>
                        </a:solidFill>
                        <a:latin typeface="Calibri"/>
                      </a:rPr>
                      <m:t>tcrit</m:t>
                    </m:r>
                    <m:r>
                      <m:rPr>
                        <m:nor/>
                      </m:rPr>
                      <a:rPr lang="en-US" sz="2800" b="0" i="0" baseline="-25000" dirty="0" smtClean="0">
                        <a:solidFill>
                          <a:prstClr val="black"/>
                        </a:solidFill>
                        <a:latin typeface="Calibri"/>
                      </a:rPr>
                      <m:t>,2</m:t>
                    </m:r>
                  </m:oMath>
                </a14:m>
                <a:r>
                  <a:rPr lang="en-US" sz="2800" dirty="0"/>
                  <a:t>}</a:t>
                </a:r>
              </a:p>
            </p:txBody>
          </p:sp>
        </mc:Choice>
        <mc:Fallback xmlns="">
          <p:sp>
            <p:nvSpPr>
              <p:cNvPr id="5" name="Rectangle 4"/>
              <p:cNvSpPr>
                <a:spLocks noRot="1" noChangeAspect="1" noMove="1" noResize="1" noEditPoints="1" noAdjustHandles="1" noChangeArrowheads="1" noChangeShapeType="1" noTextEdit="1"/>
              </p:cNvSpPr>
              <p:nvPr/>
            </p:nvSpPr>
            <p:spPr>
              <a:xfrm>
                <a:off x="1159286" y="2321937"/>
                <a:ext cx="4109202" cy="523220"/>
              </a:xfrm>
              <a:prstGeom prst="rect">
                <a:avLst/>
              </a:prstGeom>
              <a:blipFill>
                <a:blip r:embed="rId2"/>
                <a:stretch>
                  <a:fillRect t="-12791" b="-31395"/>
                </a:stretch>
              </a:blipFill>
            </p:spPr>
            <p:txBody>
              <a:bodyPr/>
              <a:lstStyle/>
              <a:p>
                <a:r>
                  <a:rPr lang="en-US">
                    <a:noFill/>
                  </a:rPr>
                  <a:t> </a:t>
                </a:r>
              </a:p>
            </p:txBody>
          </p:sp>
        </mc:Fallback>
      </mc:AlternateContent>
      <p:pic>
        <p:nvPicPr>
          <p:cNvPr id="7" name="Picture 6"/>
          <p:cNvPicPr>
            <a:picLocks noChangeAspect="1"/>
          </p:cNvPicPr>
          <p:nvPr/>
        </p:nvPicPr>
        <p:blipFill rotWithShape="1">
          <a:blip r:embed="rId3"/>
          <a:srcRect l="25417" t="58232" r="53854" b="13704"/>
          <a:stretch/>
        </p:blipFill>
        <p:spPr>
          <a:xfrm>
            <a:off x="5466013" y="2955748"/>
            <a:ext cx="2785079" cy="2120955"/>
          </a:xfrm>
          <a:prstGeom prst="rect">
            <a:avLst/>
          </a:prstGeom>
        </p:spPr>
      </p:pic>
      <p:grpSp>
        <p:nvGrpSpPr>
          <p:cNvPr id="11" name="Group 10"/>
          <p:cNvGrpSpPr/>
          <p:nvPr/>
        </p:nvGrpSpPr>
        <p:grpSpPr>
          <a:xfrm>
            <a:off x="847725" y="3357116"/>
            <a:ext cx="3790950" cy="1687800"/>
            <a:chOff x="1028087" y="3822700"/>
            <a:chExt cx="3790950" cy="1687800"/>
          </a:xfrm>
        </p:grpSpPr>
        <p:pic>
          <p:nvPicPr>
            <p:cNvPr id="6" name="Picture 5"/>
            <p:cNvPicPr>
              <a:picLocks noChangeAspect="1"/>
            </p:cNvPicPr>
            <p:nvPr/>
          </p:nvPicPr>
          <p:blipFill rotWithShape="1">
            <a:blip r:embed="rId3"/>
            <a:srcRect l="25417" t="41875" r="53854" b="41719"/>
            <a:stretch/>
          </p:blipFill>
          <p:spPr>
            <a:xfrm>
              <a:off x="1028087" y="3822700"/>
              <a:ext cx="3790950" cy="16878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1627759" y="3958590"/>
                  <a:ext cx="1106393" cy="52322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800" dirty="0">
                            <a:solidFill>
                              <a:prstClr val="black"/>
                            </a:solidFill>
                            <a:latin typeface="Calibri"/>
                          </a:rPr>
                          <m:t>∆</m:t>
                        </m:r>
                        <m:r>
                          <m:rPr>
                            <m:nor/>
                          </m:rPr>
                          <a:rPr lang="en-US" sz="2800" dirty="0">
                            <a:solidFill>
                              <a:prstClr val="black"/>
                            </a:solidFill>
                            <a:latin typeface="Calibri"/>
                          </a:rPr>
                          <m:t>tcrit</m:t>
                        </m:r>
                        <m:r>
                          <m:rPr>
                            <m:nor/>
                          </m:rPr>
                          <a:rPr lang="en-US" sz="2800" baseline="-25000" dirty="0">
                            <a:solidFill>
                              <a:prstClr val="black"/>
                            </a:solidFill>
                            <a:latin typeface="Calibri"/>
                          </a:rPr>
                          <m:t>,1</m:t>
                        </m:r>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1627759" y="3958590"/>
                  <a:ext cx="110639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627759" y="4725452"/>
                  <a:ext cx="1106393" cy="52322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800" dirty="0">
                            <a:solidFill>
                              <a:prstClr val="black"/>
                            </a:solidFill>
                            <a:latin typeface="Calibri"/>
                          </a:rPr>
                          <m:t>∆</m:t>
                        </m:r>
                        <m:r>
                          <m:rPr>
                            <m:nor/>
                          </m:rPr>
                          <a:rPr lang="en-US" sz="2800" dirty="0">
                            <a:solidFill>
                              <a:prstClr val="black"/>
                            </a:solidFill>
                            <a:latin typeface="Calibri"/>
                          </a:rPr>
                          <m:t>tcrit</m:t>
                        </m:r>
                        <m:r>
                          <m:rPr>
                            <m:nor/>
                          </m:rPr>
                          <a:rPr lang="en-US" sz="2800" baseline="-25000" dirty="0">
                            <a:solidFill>
                              <a:prstClr val="black"/>
                            </a:solidFill>
                            <a:latin typeface="Calibri"/>
                          </a:rPr>
                          <m:t>,2</m:t>
                        </m:r>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1627759" y="4725452"/>
                  <a:ext cx="1106393" cy="523220"/>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Rectangle 9"/>
              <p:cNvSpPr/>
              <p:nvPr/>
            </p:nvSpPr>
            <p:spPr>
              <a:xfrm>
                <a:off x="696913" y="5411416"/>
                <a:ext cx="8020050" cy="461665"/>
              </a:xfrm>
              <a:prstGeom prst="rect">
                <a:avLst/>
              </a:prstGeom>
            </p:spPr>
            <p:txBody>
              <a:bodyPr wrap="square">
                <a:spAutoFit/>
              </a:bodyPr>
              <a:lstStyle/>
              <a:p>
                <a:r>
                  <a:rPr lang="en-US" sz="2400" b="1" dirty="0"/>
                  <a:t>Note: </a:t>
                </a:r>
                <a:r>
                  <a:rPr lang="en-US" sz="2400" dirty="0"/>
                  <a:t>in low permeable soils </a:t>
                </a:r>
                <a:r>
                  <a:rPr lang="en-US" sz="2400" dirty="0">
                    <a:sym typeface="Wingdings" panose="05000000000000000000" pitchFamily="2" charset="2"/>
                  </a:rPr>
                  <a:t> </a:t>
                </a:r>
                <a14:m>
                  <m:oMath xmlns:m="http://schemas.openxmlformats.org/officeDocument/2006/math">
                    <m:r>
                      <m:rPr>
                        <m:nor/>
                      </m:rPr>
                      <a:rPr lang="en-US" sz="2400" dirty="0">
                        <a:solidFill>
                          <a:prstClr val="black"/>
                        </a:solidFill>
                        <a:latin typeface="Calibri"/>
                      </a:rPr>
                      <m:t>∆</m:t>
                    </m:r>
                    <m:r>
                      <m:rPr>
                        <m:nor/>
                      </m:rPr>
                      <a:rPr lang="en-US" sz="2400" dirty="0">
                        <a:solidFill>
                          <a:prstClr val="black"/>
                        </a:solidFill>
                        <a:latin typeface="Calibri"/>
                      </a:rPr>
                      <m:t>tcrit</m:t>
                    </m:r>
                    <m:r>
                      <m:rPr>
                        <m:nor/>
                      </m:rPr>
                      <a:rPr lang="en-US" sz="2400" baseline="-25000" dirty="0">
                        <a:solidFill>
                          <a:prstClr val="black"/>
                        </a:solidFill>
                        <a:latin typeface="Calibri"/>
                      </a:rPr>
                      <m:t>,2</m:t>
                    </m:r>
                  </m:oMath>
                </a14:m>
                <a:r>
                  <a:rPr lang="en-US" sz="2400" dirty="0"/>
                  <a:t> &lt; </a:t>
                </a:r>
                <a14:m>
                  <m:oMath xmlns:m="http://schemas.openxmlformats.org/officeDocument/2006/math">
                    <m:r>
                      <m:rPr>
                        <m:nor/>
                      </m:rPr>
                      <a:rPr lang="en-US" sz="2400" dirty="0">
                        <a:solidFill>
                          <a:prstClr val="black"/>
                        </a:solidFill>
                        <a:latin typeface="Calibri"/>
                      </a:rPr>
                      <m:t>∆</m:t>
                    </m:r>
                    <m:r>
                      <m:rPr>
                        <m:nor/>
                      </m:rPr>
                      <a:rPr lang="en-US" sz="2400" dirty="0">
                        <a:solidFill>
                          <a:prstClr val="black"/>
                        </a:solidFill>
                        <a:latin typeface="Calibri"/>
                      </a:rPr>
                      <m:t>tcrit</m:t>
                    </m:r>
                    <m:r>
                      <m:rPr>
                        <m:nor/>
                      </m:rPr>
                      <a:rPr lang="en-US" sz="2400" baseline="-25000" dirty="0">
                        <a:solidFill>
                          <a:prstClr val="black"/>
                        </a:solidFill>
                        <a:latin typeface="Calibri"/>
                      </a:rPr>
                      <m:t>,1</m:t>
                    </m:r>
                  </m:oMath>
                </a14:m>
                <a:r>
                  <a:rPr lang="en-US" sz="2400" dirty="0"/>
                  <a:t> </a:t>
                </a:r>
              </a:p>
            </p:txBody>
          </p:sp>
        </mc:Choice>
        <mc:Fallback xmlns="">
          <p:sp>
            <p:nvSpPr>
              <p:cNvPr id="10" name="Rectangle 9"/>
              <p:cNvSpPr>
                <a:spLocks noRot="1" noChangeAspect="1" noMove="1" noResize="1" noEditPoints="1" noAdjustHandles="1" noChangeArrowheads="1" noChangeShapeType="1" noTextEdit="1"/>
              </p:cNvSpPr>
              <p:nvPr/>
            </p:nvSpPr>
            <p:spPr>
              <a:xfrm>
                <a:off x="696913" y="5411416"/>
                <a:ext cx="8020050" cy="461665"/>
              </a:xfrm>
              <a:prstGeom prst="rect">
                <a:avLst/>
              </a:prstGeom>
              <a:blipFill>
                <a:blip r:embed="rId6"/>
                <a:stretch>
                  <a:fillRect l="-1140" t="-9333"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447397" y="3061161"/>
                <a:ext cx="987771"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dirty="0" smtClean="0">
                          <a:solidFill>
                            <a:prstClr val="black"/>
                          </a:solidFill>
                          <a:latin typeface="Calibri"/>
                        </a:rPr>
                        <m:t>w</m:t>
                      </m:r>
                      <m:r>
                        <m:rPr>
                          <m:nor/>
                        </m:rPr>
                        <a:rPr lang="en-US" sz="2000" b="0" dirty="0" smtClean="0">
                          <a:solidFill>
                            <a:prstClr val="black"/>
                          </a:solidFill>
                          <a:latin typeface="Calibri"/>
                        </a:rPr>
                        <m:t>here</m:t>
                      </m:r>
                      <m:r>
                        <m:rPr>
                          <m:nor/>
                        </m:rPr>
                        <a:rPr lang="en-US" sz="2000" b="0" i="0" dirty="0" smtClean="0">
                          <a:solidFill>
                            <a:prstClr val="black"/>
                          </a:solidFill>
                          <a:latin typeface="Calibri"/>
                        </a:rPr>
                        <m:t>:</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1447397" y="3061161"/>
                <a:ext cx="987771" cy="40011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7469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1D consolidation problem</a:t>
            </a:r>
          </a:p>
        </p:txBody>
      </p:sp>
      <p:sp>
        <p:nvSpPr>
          <p:cNvPr id="6" name="TextBox 5"/>
          <p:cNvSpPr txBox="1"/>
          <p:nvPr/>
        </p:nvSpPr>
        <p:spPr>
          <a:xfrm>
            <a:off x="638284" y="1245875"/>
            <a:ext cx="7609436" cy="456535"/>
          </a:xfrm>
          <a:prstGeom prst="rect">
            <a:avLst/>
          </a:prstGeom>
          <a:noFill/>
        </p:spPr>
        <p:txBody>
          <a:bodyPr wrap="square" rtlCol="0">
            <a:spAutoFit/>
          </a:bodyPr>
          <a:lstStyle/>
          <a:p>
            <a:pPr>
              <a:lnSpc>
                <a:spcPct val="150000"/>
              </a:lnSpc>
            </a:pPr>
            <a:r>
              <a:rPr lang="en-GB" dirty="0"/>
              <a:t>“</a:t>
            </a:r>
            <a:r>
              <a:rPr lang="en-GB" i="1" dirty="0"/>
              <a:t>Tutorial manual” </a:t>
            </a:r>
            <a:r>
              <a:rPr lang="en-GB" dirty="0"/>
              <a:t>section 3 (</a:t>
            </a:r>
            <a:r>
              <a:rPr lang="en-GB" dirty="0" err="1"/>
              <a:t>oedometer</a:t>
            </a:r>
            <a:r>
              <a:rPr lang="en-GB" dirty="0"/>
              <a:t> problem).</a:t>
            </a:r>
          </a:p>
        </p:txBody>
      </p:sp>
      <p:sp>
        <p:nvSpPr>
          <p:cNvPr id="4" name="TextBox 3"/>
          <p:cNvSpPr txBox="1"/>
          <p:nvPr/>
        </p:nvSpPr>
        <p:spPr>
          <a:xfrm>
            <a:off x="638284" y="956188"/>
            <a:ext cx="7583177" cy="400110"/>
          </a:xfrm>
          <a:prstGeom prst="rect">
            <a:avLst/>
          </a:prstGeom>
          <a:noFill/>
        </p:spPr>
        <p:txBody>
          <a:bodyPr wrap="square" rtlCol="0">
            <a:spAutoFit/>
          </a:bodyPr>
          <a:lstStyle/>
          <a:p>
            <a:r>
              <a:rPr lang="en-GB" sz="2000" b="1" dirty="0"/>
              <a:t>Investigate the process of consolidation in a 1m soil column. </a:t>
            </a:r>
            <a:endParaRPr lang="en-GB" sz="2000" b="1" i="1" dirty="0">
              <a:solidFill>
                <a:srgbClr val="060ABA"/>
              </a:solidFill>
            </a:endParaRPr>
          </a:p>
        </p:txBody>
      </p:sp>
      <p:sp>
        <p:nvSpPr>
          <p:cNvPr id="78" name="Rectangle 77"/>
          <p:cNvSpPr/>
          <p:nvPr/>
        </p:nvSpPr>
        <p:spPr>
          <a:xfrm>
            <a:off x="5277806" y="2454080"/>
            <a:ext cx="3531486" cy="646331"/>
          </a:xfrm>
          <a:prstGeom prst="rect">
            <a:avLst/>
          </a:prstGeom>
        </p:spPr>
        <p:txBody>
          <a:bodyPr wrap="square">
            <a:spAutoFit/>
          </a:bodyPr>
          <a:lstStyle/>
          <a:p>
            <a:pPr algn="ctr"/>
            <a:r>
              <a:rPr lang="en-GB" dirty="0"/>
              <a:t>Comparison with </a:t>
            </a:r>
            <a:r>
              <a:rPr lang="en-GB" dirty="0" err="1"/>
              <a:t>Terzaghi’s</a:t>
            </a:r>
            <a:r>
              <a:rPr lang="en-GB" dirty="0"/>
              <a:t> analytical solution</a:t>
            </a:r>
            <a:endParaRPr lang="en-US" dirty="0"/>
          </a:p>
        </p:txBody>
      </p:sp>
      <p:grpSp>
        <p:nvGrpSpPr>
          <p:cNvPr id="79" name="Group 78"/>
          <p:cNvGrpSpPr/>
          <p:nvPr/>
        </p:nvGrpSpPr>
        <p:grpSpPr>
          <a:xfrm>
            <a:off x="1194122" y="2483904"/>
            <a:ext cx="4083684" cy="3320407"/>
            <a:chOff x="658855" y="1537834"/>
            <a:chExt cx="4083684" cy="3320407"/>
          </a:xfrm>
        </p:grpSpPr>
        <p:grpSp>
          <p:nvGrpSpPr>
            <p:cNvPr id="80" name="Group 79"/>
            <p:cNvGrpSpPr/>
            <p:nvPr/>
          </p:nvGrpSpPr>
          <p:grpSpPr>
            <a:xfrm>
              <a:off x="728915" y="1912017"/>
              <a:ext cx="4013624" cy="2946224"/>
              <a:chOff x="2423616" y="3212694"/>
              <a:chExt cx="4013624" cy="2946224"/>
            </a:xfrm>
          </p:grpSpPr>
          <p:pic>
            <p:nvPicPr>
              <p:cNvPr id="82" name="Picture 81"/>
              <p:cNvPicPr>
                <a:picLocks noChangeAspect="1"/>
              </p:cNvPicPr>
              <p:nvPr/>
            </p:nvPicPr>
            <p:blipFill rotWithShape="1">
              <a:blip r:embed="rId3"/>
              <a:srcRect l="24801" t="29700" r="26769" b="11501"/>
              <a:stretch/>
            </p:blipFill>
            <p:spPr>
              <a:xfrm>
                <a:off x="2573800" y="3212694"/>
                <a:ext cx="3863440" cy="2638447"/>
              </a:xfrm>
              <a:prstGeom prst="rect">
                <a:avLst/>
              </a:prstGeom>
            </p:spPr>
          </p:pic>
          <p:sp>
            <p:nvSpPr>
              <p:cNvPr id="83" name="TextBox 82"/>
              <p:cNvSpPr txBox="1"/>
              <p:nvPr/>
            </p:nvSpPr>
            <p:spPr>
              <a:xfrm>
                <a:off x="2423616" y="5851141"/>
                <a:ext cx="3402734" cy="307777"/>
              </a:xfrm>
              <a:prstGeom prst="rect">
                <a:avLst/>
              </a:prstGeom>
              <a:noFill/>
            </p:spPr>
            <p:txBody>
              <a:bodyPr wrap="square" rtlCol="0">
                <a:spAutoFit/>
              </a:bodyPr>
              <a:lstStyle/>
              <a:p>
                <a:r>
                  <a:rPr lang="en-US" sz="1400" dirty="0"/>
                  <a:t>t=0s   0.05    0.1     0.2    0.5     1.0    2.5</a:t>
                </a:r>
              </a:p>
            </p:txBody>
          </p:sp>
          <p:sp>
            <p:nvSpPr>
              <p:cNvPr id="84" name="Rectangle 83"/>
              <p:cNvSpPr/>
              <p:nvPr/>
            </p:nvSpPr>
            <p:spPr>
              <a:xfrm>
                <a:off x="2895548" y="5610306"/>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3379843" y="5610306"/>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3831835" y="5636134"/>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317419" y="5610306"/>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67939" y="5610306"/>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5219903" y="5619543"/>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80"/>
            <p:cNvSpPr/>
            <p:nvPr/>
          </p:nvSpPr>
          <p:spPr>
            <a:xfrm>
              <a:off x="658855" y="1537834"/>
              <a:ext cx="3864649" cy="369332"/>
            </a:xfrm>
            <a:prstGeom prst="rect">
              <a:avLst/>
            </a:prstGeom>
          </p:spPr>
          <p:txBody>
            <a:bodyPr wrap="square">
              <a:spAutoFit/>
            </a:bodyPr>
            <a:lstStyle/>
            <a:p>
              <a:r>
                <a:rPr lang="en-GB" dirty="0"/>
                <a:t>Dissipation of excess pore pressure </a:t>
              </a:r>
              <a:endParaRPr lang="en-US" dirty="0"/>
            </a:p>
          </p:txBody>
        </p:sp>
      </p:grpSp>
      <p:sp>
        <p:nvSpPr>
          <p:cNvPr id="90" name="Rectangle 89"/>
          <p:cNvSpPr/>
          <p:nvPr/>
        </p:nvSpPr>
        <p:spPr>
          <a:xfrm>
            <a:off x="1330756" y="1893509"/>
            <a:ext cx="6388092" cy="400110"/>
          </a:xfrm>
          <a:prstGeom prst="rect">
            <a:avLst/>
          </a:prstGeom>
        </p:spPr>
        <p:txBody>
          <a:bodyPr wrap="square">
            <a:spAutoFit/>
          </a:bodyPr>
          <a:lstStyle/>
          <a:p>
            <a:pPr algn="ctr"/>
            <a:r>
              <a:rPr lang="en-GB" sz="2000" b="1" i="1" dirty="0"/>
              <a:t>Small deformations </a:t>
            </a:r>
            <a:r>
              <a:rPr lang="en-GB" sz="2000" i="1" dirty="0"/>
              <a:t>(external load = 10kPa)</a:t>
            </a:r>
            <a:endParaRPr lang="en-US" sz="2000" b="1" i="1" dirty="0"/>
          </a:p>
        </p:txBody>
      </p:sp>
      <p:pic>
        <p:nvPicPr>
          <p:cNvPr id="91" name="Picture 90"/>
          <p:cNvPicPr>
            <a:picLocks noChangeAspect="1"/>
          </p:cNvPicPr>
          <p:nvPr/>
        </p:nvPicPr>
        <p:blipFill rotWithShape="1">
          <a:blip r:embed="rId4"/>
          <a:srcRect l="19167" t="22777" r="43940" b="20186"/>
          <a:stretch/>
        </p:blipFill>
        <p:spPr>
          <a:xfrm>
            <a:off x="5362982" y="3142031"/>
            <a:ext cx="2913510" cy="2533650"/>
          </a:xfrm>
          <a:prstGeom prst="rect">
            <a:avLst/>
          </a:prstGeom>
        </p:spPr>
      </p:pic>
      <p:pic>
        <p:nvPicPr>
          <p:cNvPr id="92" name="Picture 91"/>
          <p:cNvPicPr>
            <a:picLocks noChangeAspect="1"/>
          </p:cNvPicPr>
          <p:nvPr/>
        </p:nvPicPr>
        <p:blipFill rotWithShape="1">
          <a:blip r:embed="rId4"/>
          <a:srcRect l="63821" t="35758" r="22604" b="36152"/>
          <a:stretch/>
        </p:blipFill>
        <p:spPr>
          <a:xfrm>
            <a:off x="6744086" y="5681112"/>
            <a:ext cx="879538" cy="1023685"/>
          </a:xfrm>
          <a:prstGeom prst="rect">
            <a:avLst/>
          </a:prstGeom>
        </p:spPr>
      </p:pic>
      <p:grpSp>
        <p:nvGrpSpPr>
          <p:cNvPr id="125" name="Group 124"/>
          <p:cNvGrpSpPr/>
          <p:nvPr/>
        </p:nvGrpSpPr>
        <p:grpSpPr>
          <a:xfrm>
            <a:off x="306951" y="2194328"/>
            <a:ext cx="932855" cy="3397770"/>
            <a:chOff x="1160660" y="2650227"/>
            <a:chExt cx="932855" cy="3397770"/>
          </a:xfrm>
        </p:grpSpPr>
        <p:cxnSp>
          <p:nvCxnSpPr>
            <p:cNvPr id="126" name="Straight Arrow Connector 125"/>
            <p:cNvCxnSpPr/>
            <p:nvPr/>
          </p:nvCxnSpPr>
          <p:spPr>
            <a:xfrm>
              <a:off x="1670236" y="2988993"/>
              <a:ext cx="0" cy="54656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1238741" y="5899068"/>
              <a:ext cx="854774"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29" name="Straight Connector 128"/>
            <p:cNvCxnSpPr/>
            <p:nvPr/>
          </p:nvCxnSpPr>
          <p:spPr>
            <a:xfrm flipH="1">
              <a:off x="1160660"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1325913"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1491165"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1656417"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1821670"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1986922"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1507671" y="2650227"/>
              <a:ext cx="234242" cy="400479"/>
            </a:xfrm>
            <a:prstGeom prst="rect">
              <a:avLst/>
            </a:prstGeom>
            <a:noFill/>
          </p:spPr>
          <p:txBody>
            <a:bodyPr wrap="square" rtlCol="0">
              <a:spAutoFit/>
            </a:bodyPr>
            <a:lstStyle/>
            <a:p>
              <a:r>
                <a:rPr lang="en-GB" dirty="0"/>
                <a:t>F</a:t>
              </a:r>
              <a:endParaRPr lang="en-US" dirty="0"/>
            </a:p>
          </p:txBody>
        </p:sp>
        <p:sp>
          <p:nvSpPr>
            <p:cNvPr id="138" name="Oval 137">
              <a:extLst>
                <a:ext uri="{FF2B5EF4-FFF2-40B4-BE49-F238E27FC236}">
                  <a16:creationId xmlns:a16="http://schemas.microsoft.com/office/drawing/2014/main" id="{92DCEF9E-C110-49CB-8565-CF9790009F85}"/>
                </a:ext>
              </a:extLst>
            </p:cNvPr>
            <p:cNvSpPr/>
            <p:nvPr/>
          </p:nvSpPr>
          <p:spPr>
            <a:xfrm>
              <a:off x="1462176" y="3584410"/>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337D3EF9-03B7-47FF-9AE1-D17FD28263FB}"/>
                </a:ext>
              </a:extLst>
            </p:cNvPr>
            <p:cNvCxnSpPr>
              <a:cxnSpLocks/>
            </p:cNvCxnSpPr>
            <p:nvPr/>
          </p:nvCxnSpPr>
          <p:spPr>
            <a:xfrm>
              <a:off x="1435630" y="3535557"/>
              <a:ext cx="0" cy="2356278"/>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562A7121-CE22-4BDF-BB97-C05CD471ABF1}"/>
                </a:ext>
              </a:extLst>
            </p:cNvPr>
            <p:cNvSpPr/>
            <p:nvPr/>
          </p:nvSpPr>
          <p:spPr>
            <a:xfrm>
              <a:off x="1462176" y="3853921"/>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F287146-38C5-467F-987C-3337F2C1DE5A}"/>
                </a:ext>
              </a:extLst>
            </p:cNvPr>
            <p:cNvSpPr/>
            <p:nvPr/>
          </p:nvSpPr>
          <p:spPr>
            <a:xfrm>
              <a:off x="1462176" y="4160477"/>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CCB51A45-4031-46C2-BB63-740D9FC24F7C}"/>
                </a:ext>
              </a:extLst>
            </p:cNvPr>
            <p:cNvSpPr/>
            <p:nvPr/>
          </p:nvSpPr>
          <p:spPr>
            <a:xfrm>
              <a:off x="1463750" y="4459961"/>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E73250D7-6D70-42D1-AF30-6C6B49BF8C40}"/>
                </a:ext>
              </a:extLst>
            </p:cNvPr>
            <p:cNvSpPr/>
            <p:nvPr/>
          </p:nvSpPr>
          <p:spPr>
            <a:xfrm>
              <a:off x="1463750" y="4766517"/>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8582C3B-33EB-40C3-B3ED-1450A397D861}"/>
                </a:ext>
              </a:extLst>
            </p:cNvPr>
            <p:cNvSpPr/>
            <p:nvPr/>
          </p:nvSpPr>
          <p:spPr>
            <a:xfrm>
              <a:off x="1462176" y="5094467"/>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97B75C7C-C9E1-4BCE-9F42-652F52C092AF}"/>
                </a:ext>
              </a:extLst>
            </p:cNvPr>
            <p:cNvSpPr/>
            <p:nvPr/>
          </p:nvSpPr>
          <p:spPr>
            <a:xfrm>
              <a:off x="1462176" y="5401023"/>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54FF872-6FBD-4093-A799-AE5C9E6BBF2A}"/>
                </a:ext>
              </a:extLst>
            </p:cNvPr>
            <p:cNvSpPr/>
            <p:nvPr/>
          </p:nvSpPr>
          <p:spPr>
            <a:xfrm>
              <a:off x="1462176" y="5670533"/>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7" name="Rectangle 146"/>
            <p:cNvSpPr/>
            <p:nvPr/>
          </p:nvSpPr>
          <p:spPr>
            <a:xfrm>
              <a:off x="1561398" y="3556900"/>
              <a:ext cx="222072" cy="23424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92DCEF9E-C110-49CB-8565-CF9790009F85}"/>
                </a:ext>
              </a:extLst>
            </p:cNvPr>
            <p:cNvSpPr/>
            <p:nvPr/>
          </p:nvSpPr>
          <p:spPr>
            <a:xfrm>
              <a:off x="1825938" y="3596245"/>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337D3EF9-03B7-47FF-9AE1-D17FD28263FB}"/>
                </a:ext>
              </a:extLst>
            </p:cNvPr>
            <p:cNvCxnSpPr>
              <a:cxnSpLocks/>
            </p:cNvCxnSpPr>
            <p:nvPr/>
          </p:nvCxnSpPr>
          <p:spPr>
            <a:xfrm>
              <a:off x="1899751" y="3535557"/>
              <a:ext cx="0" cy="2356278"/>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562A7121-CE22-4BDF-BB97-C05CD471ABF1}"/>
                </a:ext>
              </a:extLst>
            </p:cNvPr>
            <p:cNvSpPr/>
            <p:nvPr/>
          </p:nvSpPr>
          <p:spPr>
            <a:xfrm>
              <a:off x="1825938" y="3865756"/>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F287146-38C5-467F-987C-3337F2C1DE5A}"/>
                </a:ext>
              </a:extLst>
            </p:cNvPr>
            <p:cNvSpPr/>
            <p:nvPr/>
          </p:nvSpPr>
          <p:spPr>
            <a:xfrm>
              <a:off x="1825938" y="4172312"/>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CB51A45-4031-46C2-BB63-740D9FC24F7C}"/>
                </a:ext>
              </a:extLst>
            </p:cNvPr>
            <p:cNvSpPr/>
            <p:nvPr/>
          </p:nvSpPr>
          <p:spPr>
            <a:xfrm>
              <a:off x="1827512" y="4471796"/>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73250D7-6D70-42D1-AF30-6C6B49BF8C40}"/>
                </a:ext>
              </a:extLst>
            </p:cNvPr>
            <p:cNvSpPr/>
            <p:nvPr/>
          </p:nvSpPr>
          <p:spPr>
            <a:xfrm>
              <a:off x="1827512" y="4778352"/>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8582C3B-33EB-40C3-B3ED-1450A397D861}"/>
                </a:ext>
              </a:extLst>
            </p:cNvPr>
            <p:cNvSpPr/>
            <p:nvPr/>
          </p:nvSpPr>
          <p:spPr>
            <a:xfrm>
              <a:off x="1825938" y="5106302"/>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7B75C7C-C9E1-4BCE-9F42-652F52C092AF}"/>
                </a:ext>
              </a:extLst>
            </p:cNvPr>
            <p:cNvSpPr/>
            <p:nvPr/>
          </p:nvSpPr>
          <p:spPr>
            <a:xfrm>
              <a:off x="1825938" y="5412858"/>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54FF872-6FBD-4093-A799-AE5C9E6BBF2A}"/>
                </a:ext>
              </a:extLst>
            </p:cNvPr>
            <p:cNvSpPr/>
            <p:nvPr/>
          </p:nvSpPr>
          <p:spPr>
            <a:xfrm>
              <a:off x="1825938" y="5682368"/>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624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1D consolidation problem</a:t>
            </a:r>
          </a:p>
        </p:txBody>
      </p:sp>
      <p:pic>
        <p:nvPicPr>
          <p:cNvPr id="2" name="Picture 1">
            <a:extLst>
              <a:ext uri="{FF2B5EF4-FFF2-40B4-BE49-F238E27FC236}">
                <a16:creationId xmlns:a16="http://schemas.microsoft.com/office/drawing/2014/main" id="{DDD70AB5-719E-462C-98A6-8450835E004A}"/>
              </a:ext>
            </a:extLst>
          </p:cNvPr>
          <p:cNvPicPr>
            <a:picLocks noChangeAspect="1"/>
          </p:cNvPicPr>
          <p:nvPr/>
        </p:nvPicPr>
        <p:blipFill>
          <a:blip r:embed="rId3"/>
          <a:stretch>
            <a:fillRect/>
          </a:stretch>
        </p:blipFill>
        <p:spPr>
          <a:xfrm>
            <a:off x="1043608" y="1052736"/>
            <a:ext cx="6538862" cy="4504078"/>
          </a:xfrm>
          <a:prstGeom prst="rect">
            <a:avLst/>
          </a:prstGeom>
        </p:spPr>
      </p:pic>
      <p:grpSp>
        <p:nvGrpSpPr>
          <p:cNvPr id="17" name="Group 16"/>
          <p:cNvGrpSpPr/>
          <p:nvPr/>
        </p:nvGrpSpPr>
        <p:grpSpPr>
          <a:xfrm>
            <a:off x="5969223" y="1504575"/>
            <a:ext cx="648072" cy="1105391"/>
            <a:chOff x="7193359" y="1452123"/>
            <a:chExt cx="1368152" cy="2304256"/>
          </a:xfrm>
        </p:grpSpPr>
        <p:sp>
          <p:nvSpPr>
            <p:cNvPr id="4" name="Rectangle 3"/>
            <p:cNvSpPr/>
            <p:nvPr/>
          </p:nvSpPr>
          <p:spPr>
            <a:xfrm>
              <a:off x="7625407" y="1452123"/>
              <a:ext cx="432048" cy="21602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7193359" y="3612363"/>
              <a:ext cx="1368152"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H="1">
              <a:off x="7193359" y="3612363"/>
              <a:ext cx="72008" cy="144016"/>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7345759" y="3612363"/>
              <a:ext cx="72008" cy="144016"/>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7498159" y="3612363"/>
              <a:ext cx="72008" cy="144016"/>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650559" y="3612363"/>
              <a:ext cx="72008" cy="144016"/>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7802959" y="3612363"/>
              <a:ext cx="72008" cy="144016"/>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955359" y="3612363"/>
              <a:ext cx="72008" cy="144016"/>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107759" y="3612363"/>
              <a:ext cx="72008" cy="144016"/>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8260159" y="3612363"/>
              <a:ext cx="72008" cy="144016"/>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412559" y="3612363"/>
              <a:ext cx="72008" cy="144016"/>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8" name="Oval 17"/>
          <p:cNvSpPr/>
          <p:nvPr/>
        </p:nvSpPr>
        <p:spPr>
          <a:xfrm>
            <a:off x="6236512" y="1539276"/>
            <a:ext cx="72008" cy="8148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flipH="1">
            <a:off x="6304451" y="1395354"/>
            <a:ext cx="277570" cy="369332"/>
          </a:xfrm>
          <a:prstGeom prst="rect">
            <a:avLst/>
          </a:prstGeom>
          <a:noFill/>
        </p:spPr>
        <p:txBody>
          <a:bodyPr wrap="square" rtlCol="0">
            <a:spAutoFit/>
          </a:bodyPr>
          <a:lstStyle/>
          <a:p>
            <a:r>
              <a:rPr lang="en-US" dirty="0"/>
              <a:t>P</a:t>
            </a:r>
          </a:p>
        </p:txBody>
      </p:sp>
      <p:sp>
        <p:nvSpPr>
          <p:cNvPr id="20" name="TextBox 19"/>
          <p:cNvSpPr txBox="1"/>
          <p:nvPr/>
        </p:nvSpPr>
        <p:spPr>
          <a:xfrm>
            <a:off x="481626" y="5841267"/>
            <a:ext cx="2952328" cy="646331"/>
          </a:xfrm>
          <a:prstGeom prst="rect">
            <a:avLst/>
          </a:prstGeom>
          <a:noFill/>
        </p:spPr>
        <p:txBody>
          <a:bodyPr wrap="square" rtlCol="0">
            <a:spAutoFit/>
          </a:bodyPr>
          <a:lstStyle/>
          <a:p>
            <a:pPr algn="ctr"/>
            <a:r>
              <a:rPr lang="en-US" dirty="0"/>
              <a:t>No damping,</a:t>
            </a:r>
          </a:p>
          <a:p>
            <a:pPr algn="ctr"/>
            <a:r>
              <a:rPr lang="en-US" dirty="0"/>
              <a:t>no absorbing boundaries!</a:t>
            </a:r>
          </a:p>
        </p:txBody>
      </p:sp>
      <mc:AlternateContent xmlns:mc="http://schemas.openxmlformats.org/markup-compatibility/2006" xmlns:a14="http://schemas.microsoft.com/office/drawing/2010/main">
        <mc:Choice Requires="a14">
          <p:sp>
            <p:nvSpPr>
              <p:cNvPr id="23" name="TextBox 22"/>
              <p:cNvSpPr txBox="1"/>
              <p:nvPr/>
            </p:nvSpPr>
            <p:spPr>
              <a:xfrm>
                <a:off x="4113070" y="5982363"/>
                <a:ext cx="3456499" cy="292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𝐿</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𝒇</m:t>
                          </m:r>
                        </m:e>
                        <m:sub>
                          <m:r>
                            <a:rPr lang="en-US" b="0" i="1" smtClean="0">
                              <a:latin typeface="Cambria Math" panose="02040503050406030204" pitchFamily="18" charset="0"/>
                            </a:rPr>
                            <m:t>𝐿</m:t>
                          </m:r>
                        </m:sub>
                        <m:sup>
                          <m:r>
                            <a:rPr lang="en-US" b="0" i="1" smtClean="0">
                              <a:latin typeface="Cambria Math" panose="02040503050406030204" pitchFamily="18" charset="0"/>
                            </a:rPr>
                            <m:t>𝑒𝑥𝑡</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smtClean="0">
                              <a:latin typeface="Cambria Math" panose="02040503050406030204" pitchFamily="18" charset="0"/>
                            </a:rPr>
                            <m:t>𝒇</m:t>
                          </m:r>
                        </m:e>
                        <m:sub>
                          <m:r>
                            <a:rPr lang="en-US" i="1">
                              <a:latin typeface="Cambria Math" panose="02040503050406030204" pitchFamily="18" charset="0"/>
                            </a:rPr>
                            <m:t>𝐿</m:t>
                          </m:r>
                        </m:sub>
                        <m:sup>
                          <m:r>
                            <a:rPr lang="en-US" b="0" i="1" smtClean="0">
                              <a:latin typeface="Cambria Math" panose="02040503050406030204" pitchFamily="18" charset="0"/>
                            </a:rPr>
                            <m:t>𝑖𝑛𝑡</m:t>
                          </m:r>
                        </m:sup>
                      </m:sSubSup>
                      <m:r>
                        <a:rPr lang="en-US" b="0" i="0" smtClean="0">
                          <a:latin typeface="Cambria Math" panose="02040503050406030204" pitchFamily="18" charset="0"/>
                        </a:rPr>
                        <m:t>−</m:t>
                      </m:r>
                      <m:r>
                        <a:rPr lang="en-US" b="1" i="0" smtClean="0">
                          <a:latin typeface="Cambria Math" panose="02040503050406030204" pitchFamily="18" charset="0"/>
                        </a:rPr>
                        <m:t>𝐐</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𝒗</m:t>
                          </m:r>
                        </m:e>
                        <m:sub>
                          <m:r>
                            <a:rPr lang="en-US" i="1">
                              <a:latin typeface="Cambria Math" panose="02040503050406030204" pitchFamily="18" charset="0"/>
                            </a:rPr>
                            <m:t>𝐿</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𝒗</m:t>
                          </m:r>
                        </m:e>
                        <m:sub>
                          <m:r>
                            <a:rPr lang="en-US" b="0" i="1" smtClean="0">
                              <a:latin typeface="Cambria Math" panose="02040503050406030204" pitchFamily="18" charset="0"/>
                            </a:rPr>
                            <m:t>𝑆</m:t>
                          </m:r>
                        </m:sub>
                      </m:sSub>
                      <m:r>
                        <a:rPr lang="en-US" b="0" i="0" smtClean="0">
                          <a:latin typeface="Cambria Math" panose="02040503050406030204" pitchFamily="18" charset="0"/>
                        </a:rPr>
                        <m:t>)</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113070" y="5982363"/>
                <a:ext cx="3456499" cy="292131"/>
              </a:xfrm>
              <a:prstGeom prst="rect">
                <a:avLst/>
              </a:prstGeom>
              <a:blipFill>
                <a:blip r:embed="rId4"/>
                <a:stretch>
                  <a:fillRect t="-2083" r="-882" b="-33333"/>
                </a:stretch>
              </a:blipFill>
            </p:spPr>
            <p:txBody>
              <a:bodyPr/>
              <a:lstStyle/>
              <a:p>
                <a:r>
                  <a:rPr lang="en-US">
                    <a:noFill/>
                  </a:rPr>
                  <a:t> </a:t>
                </a:r>
              </a:p>
            </p:txBody>
          </p:sp>
        </mc:Fallback>
      </mc:AlternateContent>
      <p:grpSp>
        <p:nvGrpSpPr>
          <p:cNvPr id="29" name="Group 28"/>
          <p:cNvGrpSpPr/>
          <p:nvPr/>
        </p:nvGrpSpPr>
        <p:grpSpPr>
          <a:xfrm>
            <a:off x="6330170" y="4747328"/>
            <a:ext cx="2813830" cy="1704267"/>
            <a:chOff x="6330170" y="4747328"/>
            <a:chExt cx="2813830" cy="1704267"/>
          </a:xfrm>
        </p:grpSpPr>
        <p:sp>
          <p:nvSpPr>
            <p:cNvPr id="24" name="Oval 23"/>
            <p:cNvSpPr/>
            <p:nvPr/>
          </p:nvSpPr>
          <p:spPr>
            <a:xfrm>
              <a:off x="6330170" y="5877272"/>
              <a:ext cx="1252300" cy="574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endCxn id="24" idx="7"/>
            </p:cNvCxnSpPr>
            <p:nvPr/>
          </p:nvCxnSpPr>
          <p:spPr>
            <a:xfrm flipH="1">
              <a:off x="7399075" y="5578106"/>
              <a:ext cx="170494" cy="38327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232301" y="4747328"/>
              <a:ext cx="1911699" cy="830997"/>
            </a:xfrm>
            <a:prstGeom prst="rect">
              <a:avLst/>
            </a:prstGeom>
            <a:noFill/>
          </p:spPr>
          <p:txBody>
            <a:bodyPr wrap="square" rtlCol="0">
              <a:spAutoFit/>
            </a:bodyPr>
            <a:lstStyle/>
            <a:p>
              <a:pPr algn="ctr"/>
              <a:r>
                <a:rPr lang="en-US" sz="1600" dirty="0"/>
                <a:t>natural damping</a:t>
              </a:r>
            </a:p>
            <a:p>
              <a:pPr algn="ctr"/>
              <a:r>
                <a:rPr lang="en-US" sz="1600" dirty="0"/>
                <a:t>from the hydro-mechanical coupling</a:t>
              </a:r>
            </a:p>
          </p:txBody>
        </p:sp>
      </p:grpSp>
      <p:sp>
        <p:nvSpPr>
          <p:cNvPr id="30" name="Oval 29"/>
          <p:cNvSpPr/>
          <p:nvPr/>
        </p:nvSpPr>
        <p:spPr>
          <a:xfrm>
            <a:off x="1619672" y="1620765"/>
            <a:ext cx="676236" cy="574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03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3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1D consolidation problem</a:t>
            </a:r>
          </a:p>
        </p:txBody>
      </p:sp>
      <p:grpSp>
        <p:nvGrpSpPr>
          <p:cNvPr id="19" name="Group 18"/>
          <p:cNvGrpSpPr/>
          <p:nvPr/>
        </p:nvGrpSpPr>
        <p:grpSpPr>
          <a:xfrm>
            <a:off x="2966716" y="2535087"/>
            <a:ext cx="3861656" cy="2999256"/>
            <a:chOff x="1984712" y="2591820"/>
            <a:chExt cx="3861656" cy="2999256"/>
          </a:xfrm>
        </p:grpSpPr>
        <p:pic>
          <p:nvPicPr>
            <p:cNvPr id="20" name="Picture 19"/>
            <p:cNvPicPr>
              <a:picLocks noChangeAspect="1"/>
            </p:cNvPicPr>
            <p:nvPr/>
          </p:nvPicPr>
          <p:blipFill rotWithShape="1">
            <a:blip r:embed="rId3"/>
            <a:srcRect l="20863" t="14300" r="30313" b="24800"/>
            <a:stretch/>
          </p:blipFill>
          <p:spPr>
            <a:xfrm>
              <a:off x="1984713" y="2591820"/>
              <a:ext cx="3861655" cy="2709387"/>
            </a:xfrm>
            <a:prstGeom prst="rect">
              <a:avLst/>
            </a:prstGeom>
          </p:spPr>
        </p:pic>
        <p:sp>
          <p:nvSpPr>
            <p:cNvPr id="23" name="TextBox 22"/>
            <p:cNvSpPr txBox="1"/>
            <p:nvPr/>
          </p:nvSpPr>
          <p:spPr>
            <a:xfrm>
              <a:off x="2033362" y="5283299"/>
              <a:ext cx="3813006" cy="307777"/>
            </a:xfrm>
            <a:prstGeom prst="rect">
              <a:avLst/>
            </a:prstGeom>
            <a:noFill/>
          </p:spPr>
          <p:txBody>
            <a:bodyPr wrap="square" rtlCol="0">
              <a:spAutoFit/>
            </a:bodyPr>
            <a:lstStyle/>
            <a:p>
              <a:r>
                <a:rPr lang="en-US" sz="1400" dirty="0"/>
                <a:t>t=0s   0.05    0.1     0.2    0.5     1.0    2.5</a:t>
              </a:r>
            </a:p>
          </p:txBody>
        </p:sp>
        <p:sp>
          <p:nvSpPr>
            <p:cNvPr id="24" name="Rectangle 23"/>
            <p:cNvSpPr/>
            <p:nvPr/>
          </p:nvSpPr>
          <p:spPr>
            <a:xfrm>
              <a:off x="1984712" y="5013176"/>
              <a:ext cx="211023"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95961" y="5013176"/>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986352" y="5013176"/>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438344" y="5039004"/>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923928" y="5013176"/>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374448" y="5013176"/>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850796" y="5022413"/>
              <a:ext cx="144016" cy="28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p:cNvSpPr/>
          <p:nvPr/>
        </p:nvSpPr>
        <p:spPr>
          <a:xfrm>
            <a:off x="1378426" y="1212028"/>
            <a:ext cx="6651734" cy="461665"/>
          </a:xfrm>
          <a:prstGeom prst="rect">
            <a:avLst/>
          </a:prstGeom>
        </p:spPr>
        <p:txBody>
          <a:bodyPr wrap="square">
            <a:spAutoFit/>
          </a:bodyPr>
          <a:lstStyle/>
          <a:p>
            <a:pPr algn="ctr"/>
            <a:r>
              <a:rPr lang="en-GB" sz="2400" b="1" i="1" dirty="0"/>
              <a:t>Large deformations </a:t>
            </a:r>
            <a:r>
              <a:rPr lang="en-GB" sz="2400" i="1" dirty="0"/>
              <a:t>(external load = 400kPa)</a:t>
            </a:r>
            <a:endParaRPr lang="en-US" sz="2400" b="1" i="1" dirty="0"/>
          </a:p>
        </p:txBody>
      </p:sp>
      <p:sp>
        <p:nvSpPr>
          <p:cNvPr id="44" name="Rectangle 43"/>
          <p:cNvSpPr/>
          <p:nvPr/>
        </p:nvSpPr>
        <p:spPr>
          <a:xfrm>
            <a:off x="2479143" y="2156486"/>
            <a:ext cx="4814036" cy="369332"/>
          </a:xfrm>
          <a:prstGeom prst="rect">
            <a:avLst/>
          </a:prstGeom>
        </p:spPr>
        <p:txBody>
          <a:bodyPr wrap="square">
            <a:spAutoFit/>
          </a:bodyPr>
          <a:lstStyle/>
          <a:p>
            <a:pPr algn="ctr"/>
            <a:r>
              <a:rPr lang="en-GB" dirty="0"/>
              <a:t>Dissipation of excess pore pressure</a:t>
            </a:r>
            <a:endParaRPr lang="en-US" dirty="0"/>
          </a:p>
        </p:txBody>
      </p:sp>
      <p:grpSp>
        <p:nvGrpSpPr>
          <p:cNvPr id="45" name="Group 44"/>
          <p:cNvGrpSpPr/>
          <p:nvPr/>
        </p:nvGrpSpPr>
        <p:grpSpPr>
          <a:xfrm>
            <a:off x="631363" y="2287582"/>
            <a:ext cx="1483532" cy="3083472"/>
            <a:chOff x="995408" y="2964525"/>
            <a:chExt cx="1483532" cy="3083472"/>
          </a:xfrm>
        </p:grpSpPr>
        <p:cxnSp>
          <p:nvCxnSpPr>
            <p:cNvPr id="46" name="Straight Arrow Connector 45"/>
            <p:cNvCxnSpPr/>
            <p:nvPr/>
          </p:nvCxnSpPr>
          <p:spPr>
            <a:xfrm>
              <a:off x="1689286" y="2988993"/>
              <a:ext cx="0" cy="54656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95408" y="5891836"/>
              <a:ext cx="1483532"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H="1">
              <a:off x="995408"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160660"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325913"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491165"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1656417"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821670"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986922"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52174"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317426" y="5891836"/>
              <a:ext cx="78081" cy="156161"/>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742471" y="2964525"/>
              <a:ext cx="234242" cy="400479"/>
            </a:xfrm>
            <a:prstGeom prst="rect">
              <a:avLst/>
            </a:prstGeom>
            <a:noFill/>
          </p:spPr>
          <p:txBody>
            <a:bodyPr wrap="square" rtlCol="0">
              <a:spAutoFit/>
            </a:bodyPr>
            <a:lstStyle/>
            <a:p>
              <a:r>
                <a:rPr lang="en-GB" dirty="0"/>
                <a:t>F</a:t>
              </a:r>
              <a:endParaRPr lang="en-US" dirty="0"/>
            </a:p>
          </p:txBody>
        </p:sp>
        <p:sp>
          <p:nvSpPr>
            <p:cNvPr id="58" name="Oval 57">
              <a:extLst>
                <a:ext uri="{FF2B5EF4-FFF2-40B4-BE49-F238E27FC236}">
                  <a16:creationId xmlns:a16="http://schemas.microsoft.com/office/drawing/2014/main" id="{92DCEF9E-C110-49CB-8565-CF9790009F85}"/>
                </a:ext>
              </a:extLst>
            </p:cNvPr>
            <p:cNvSpPr/>
            <p:nvPr/>
          </p:nvSpPr>
          <p:spPr>
            <a:xfrm>
              <a:off x="1462176" y="3584410"/>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337D3EF9-03B7-47FF-9AE1-D17FD28263FB}"/>
                </a:ext>
              </a:extLst>
            </p:cNvPr>
            <p:cNvCxnSpPr>
              <a:cxnSpLocks/>
            </p:cNvCxnSpPr>
            <p:nvPr/>
          </p:nvCxnSpPr>
          <p:spPr>
            <a:xfrm>
              <a:off x="1435630" y="3535557"/>
              <a:ext cx="0" cy="2356278"/>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562A7121-CE22-4BDF-BB97-C05CD471ABF1}"/>
                </a:ext>
              </a:extLst>
            </p:cNvPr>
            <p:cNvSpPr/>
            <p:nvPr/>
          </p:nvSpPr>
          <p:spPr>
            <a:xfrm>
              <a:off x="1462176" y="3853921"/>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F287146-38C5-467F-987C-3337F2C1DE5A}"/>
                </a:ext>
              </a:extLst>
            </p:cNvPr>
            <p:cNvSpPr/>
            <p:nvPr/>
          </p:nvSpPr>
          <p:spPr>
            <a:xfrm>
              <a:off x="1462176" y="4160477"/>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CB51A45-4031-46C2-BB63-740D9FC24F7C}"/>
                </a:ext>
              </a:extLst>
            </p:cNvPr>
            <p:cNvSpPr/>
            <p:nvPr/>
          </p:nvSpPr>
          <p:spPr>
            <a:xfrm>
              <a:off x="1463750" y="4459961"/>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73250D7-6D70-42D1-AF30-6C6B49BF8C40}"/>
                </a:ext>
              </a:extLst>
            </p:cNvPr>
            <p:cNvSpPr/>
            <p:nvPr/>
          </p:nvSpPr>
          <p:spPr>
            <a:xfrm>
              <a:off x="1463750" y="4766517"/>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8582C3B-33EB-40C3-B3ED-1450A397D861}"/>
                </a:ext>
              </a:extLst>
            </p:cNvPr>
            <p:cNvSpPr/>
            <p:nvPr/>
          </p:nvSpPr>
          <p:spPr>
            <a:xfrm>
              <a:off x="1462176" y="5094467"/>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7B75C7C-C9E1-4BCE-9F42-652F52C092AF}"/>
                </a:ext>
              </a:extLst>
            </p:cNvPr>
            <p:cNvSpPr/>
            <p:nvPr/>
          </p:nvSpPr>
          <p:spPr>
            <a:xfrm>
              <a:off x="1462176" y="5401023"/>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54FF872-6FBD-4093-A799-AE5C9E6BBF2A}"/>
                </a:ext>
              </a:extLst>
            </p:cNvPr>
            <p:cNvSpPr/>
            <p:nvPr/>
          </p:nvSpPr>
          <p:spPr>
            <a:xfrm>
              <a:off x="1462176" y="5670533"/>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66"/>
            <p:cNvSpPr/>
            <p:nvPr/>
          </p:nvSpPr>
          <p:spPr>
            <a:xfrm>
              <a:off x="1561398" y="3556900"/>
              <a:ext cx="222072" cy="23424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2DCEF9E-C110-49CB-8565-CF9790009F85}"/>
                </a:ext>
              </a:extLst>
            </p:cNvPr>
            <p:cNvSpPr/>
            <p:nvPr/>
          </p:nvSpPr>
          <p:spPr>
            <a:xfrm>
              <a:off x="1825938" y="3596245"/>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337D3EF9-03B7-47FF-9AE1-D17FD28263FB}"/>
                </a:ext>
              </a:extLst>
            </p:cNvPr>
            <p:cNvCxnSpPr>
              <a:cxnSpLocks/>
            </p:cNvCxnSpPr>
            <p:nvPr/>
          </p:nvCxnSpPr>
          <p:spPr>
            <a:xfrm>
              <a:off x="1899751" y="3535557"/>
              <a:ext cx="0" cy="2356278"/>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562A7121-CE22-4BDF-BB97-C05CD471ABF1}"/>
                </a:ext>
              </a:extLst>
            </p:cNvPr>
            <p:cNvSpPr/>
            <p:nvPr/>
          </p:nvSpPr>
          <p:spPr>
            <a:xfrm>
              <a:off x="1825938" y="3865756"/>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F287146-38C5-467F-987C-3337F2C1DE5A}"/>
                </a:ext>
              </a:extLst>
            </p:cNvPr>
            <p:cNvSpPr/>
            <p:nvPr/>
          </p:nvSpPr>
          <p:spPr>
            <a:xfrm>
              <a:off x="1825938" y="4172312"/>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CB51A45-4031-46C2-BB63-740D9FC24F7C}"/>
                </a:ext>
              </a:extLst>
            </p:cNvPr>
            <p:cNvSpPr/>
            <p:nvPr/>
          </p:nvSpPr>
          <p:spPr>
            <a:xfrm>
              <a:off x="1827512" y="4471796"/>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73250D7-6D70-42D1-AF30-6C6B49BF8C40}"/>
                </a:ext>
              </a:extLst>
            </p:cNvPr>
            <p:cNvSpPr/>
            <p:nvPr/>
          </p:nvSpPr>
          <p:spPr>
            <a:xfrm>
              <a:off x="1827512" y="4778352"/>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8582C3B-33EB-40C3-B3ED-1450A397D861}"/>
                </a:ext>
              </a:extLst>
            </p:cNvPr>
            <p:cNvSpPr/>
            <p:nvPr/>
          </p:nvSpPr>
          <p:spPr>
            <a:xfrm>
              <a:off x="1825938" y="5106302"/>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7B75C7C-C9E1-4BCE-9F42-652F52C092AF}"/>
                </a:ext>
              </a:extLst>
            </p:cNvPr>
            <p:cNvSpPr/>
            <p:nvPr/>
          </p:nvSpPr>
          <p:spPr>
            <a:xfrm>
              <a:off x="1825938" y="5412858"/>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54FF872-6FBD-4093-A799-AE5C9E6BBF2A}"/>
                </a:ext>
              </a:extLst>
            </p:cNvPr>
            <p:cNvSpPr/>
            <p:nvPr/>
          </p:nvSpPr>
          <p:spPr>
            <a:xfrm>
              <a:off x="1825938" y="5682368"/>
              <a:ext cx="63113" cy="651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2218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3"/>
          <p:cNvSpPr txBox="1">
            <a:spLocks/>
          </p:cNvSpPr>
          <p:nvPr/>
        </p:nvSpPr>
        <p:spPr>
          <a:xfrm>
            <a:off x="745466" y="3297542"/>
            <a:ext cx="7676178" cy="568035"/>
          </a:xfrm>
          <a:prstGeom prst="rect">
            <a:avLst/>
          </a:prstGeom>
        </p:spPr>
        <p:txBody>
          <a:bodyPr/>
          <a:lstStyle>
            <a:lvl1pPr algn="l" rtl="0" eaLnBrk="1" fontAlgn="base" hangingPunct="1">
              <a:spcBef>
                <a:spcPct val="0"/>
              </a:spcBef>
              <a:spcAft>
                <a:spcPct val="0"/>
              </a:spcAft>
              <a:defRPr lang="nl-NL" sz="2400" b="1" dirty="0" smtClean="0">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rgbClr val="FFFFFE"/>
                </a:solidFill>
                <a:latin typeface="Arial" charset="0"/>
              </a:defRPr>
            </a:lvl2pPr>
            <a:lvl3pPr algn="l" rtl="0" eaLnBrk="1" fontAlgn="base" hangingPunct="1">
              <a:spcBef>
                <a:spcPct val="0"/>
              </a:spcBef>
              <a:spcAft>
                <a:spcPct val="0"/>
              </a:spcAft>
              <a:defRPr sz="2800" b="1">
                <a:solidFill>
                  <a:srgbClr val="FFFFFE"/>
                </a:solidFill>
                <a:latin typeface="Arial" charset="0"/>
              </a:defRPr>
            </a:lvl3pPr>
            <a:lvl4pPr algn="l" rtl="0" eaLnBrk="1" fontAlgn="base" hangingPunct="1">
              <a:spcBef>
                <a:spcPct val="0"/>
              </a:spcBef>
              <a:spcAft>
                <a:spcPct val="0"/>
              </a:spcAft>
              <a:defRPr sz="2800" b="1">
                <a:solidFill>
                  <a:srgbClr val="FFFFFE"/>
                </a:solidFill>
                <a:latin typeface="Arial" charset="0"/>
              </a:defRPr>
            </a:lvl4pPr>
            <a:lvl5pPr algn="l" rtl="0" eaLnBrk="1" fontAlgn="base" hangingPunct="1">
              <a:spcBef>
                <a:spcPct val="0"/>
              </a:spcBef>
              <a:spcAft>
                <a:spcPct val="0"/>
              </a:spcAft>
              <a:defRPr sz="2800" b="1">
                <a:solidFill>
                  <a:srgbClr val="FFFFFE"/>
                </a:solidFill>
                <a:latin typeface="Arial" charset="0"/>
              </a:defRPr>
            </a:lvl5pPr>
            <a:lvl6pPr marL="457200" algn="l" rtl="0" eaLnBrk="1" fontAlgn="base" hangingPunct="1">
              <a:spcBef>
                <a:spcPct val="0"/>
              </a:spcBef>
              <a:spcAft>
                <a:spcPct val="0"/>
              </a:spcAft>
              <a:defRPr sz="2800" b="1">
                <a:solidFill>
                  <a:srgbClr val="FFFFFE"/>
                </a:solidFill>
                <a:latin typeface="Arial" charset="0"/>
              </a:defRPr>
            </a:lvl6pPr>
            <a:lvl7pPr marL="914400" algn="l" rtl="0" eaLnBrk="1" fontAlgn="base" hangingPunct="1">
              <a:spcBef>
                <a:spcPct val="0"/>
              </a:spcBef>
              <a:spcAft>
                <a:spcPct val="0"/>
              </a:spcAft>
              <a:defRPr sz="2800" b="1">
                <a:solidFill>
                  <a:srgbClr val="FFFFFE"/>
                </a:solidFill>
                <a:latin typeface="Arial" charset="0"/>
              </a:defRPr>
            </a:lvl7pPr>
            <a:lvl8pPr marL="1371600" algn="l" rtl="0" eaLnBrk="1" fontAlgn="base" hangingPunct="1">
              <a:spcBef>
                <a:spcPct val="0"/>
              </a:spcBef>
              <a:spcAft>
                <a:spcPct val="0"/>
              </a:spcAft>
              <a:defRPr sz="2800" b="1">
                <a:solidFill>
                  <a:srgbClr val="FFFFFE"/>
                </a:solidFill>
                <a:latin typeface="Arial" charset="0"/>
              </a:defRPr>
            </a:lvl8pPr>
            <a:lvl9pPr marL="1828800" algn="l" rtl="0" eaLnBrk="1" fontAlgn="base" hangingPunct="1">
              <a:spcBef>
                <a:spcPct val="0"/>
              </a:spcBef>
              <a:spcAft>
                <a:spcPct val="0"/>
              </a:spcAft>
              <a:defRPr sz="2800" b="1">
                <a:solidFill>
                  <a:srgbClr val="FFFFFE"/>
                </a:solidFill>
                <a:latin typeface="Arial" charset="0"/>
              </a:defRPr>
            </a:lvl9pPr>
          </a:lstStyle>
          <a:p>
            <a:r>
              <a:rPr lang="it-IT" sz="3200" kern="0">
                <a:ln w="6600">
                  <a:solidFill>
                    <a:schemeClr val="accent2"/>
                  </a:solidFill>
                  <a:prstDash val="solid"/>
                </a:ln>
                <a:solidFill>
                  <a:srgbClr val="FFFFFF"/>
                </a:solidFill>
                <a:effectLst>
                  <a:outerShdw dist="38100" dir="2700000" algn="tl" rotWithShape="0">
                    <a:schemeClr val="accent2"/>
                  </a:outerShdw>
                </a:effectLst>
              </a:rPr>
              <a:t>Thank you for your attention!</a:t>
            </a:r>
          </a:p>
        </p:txBody>
      </p:sp>
    </p:spTree>
    <p:extLst>
      <p:ext uri="{BB962C8B-B14F-4D97-AF65-F5344CB8AC3E}">
        <p14:creationId xmlns:p14="http://schemas.microsoft.com/office/powerpoint/2010/main" val="102773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Anura3D research community</a:t>
            </a:r>
          </a:p>
        </p:txBody>
      </p:sp>
      <p:sp>
        <p:nvSpPr>
          <p:cNvPr id="3" name="Segnaposto contenuto 2"/>
          <p:cNvSpPr>
            <a:spLocks noGrp="1"/>
          </p:cNvSpPr>
          <p:nvPr>
            <p:ph idx="1"/>
          </p:nvPr>
        </p:nvSpPr>
        <p:spPr>
          <a:xfrm>
            <a:off x="224724" y="1345721"/>
            <a:ext cx="4237855" cy="4437542"/>
          </a:xfrm>
        </p:spPr>
        <p:txBody>
          <a:bodyPr/>
          <a:lstStyle/>
          <a:p>
            <a:pPr>
              <a:buFont typeface="Wingdings" panose="05000000000000000000" pitchFamily="2" charset="2"/>
              <a:buChar char="§"/>
            </a:pPr>
            <a:r>
              <a:rPr lang="en-US" dirty="0"/>
              <a:t>Regular activities</a:t>
            </a:r>
          </a:p>
          <a:p>
            <a:pPr lvl="1">
              <a:buFont typeface="Wingdings" panose="05000000000000000000" pitchFamily="2" charset="2"/>
              <a:buChar char="§"/>
            </a:pPr>
            <a:r>
              <a:rPr lang="en-US" dirty="0"/>
              <a:t>Weekly zoom meeting </a:t>
            </a:r>
          </a:p>
          <a:p>
            <a:pPr lvl="1">
              <a:buFont typeface="Wingdings" panose="05000000000000000000" pitchFamily="2" charset="2"/>
              <a:buChar char="§"/>
            </a:pPr>
            <a:r>
              <a:rPr lang="en-US" dirty="0"/>
              <a:t>Management </a:t>
            </a:r>
          </a:p>
          <a:p>
            <a:pPr lvl="1">
              <a:buFont typeface="Wingdings" panose="05000000000000000000" pitchFamily="2" charset="2"/>
              <a:buChar char="§"/>
            </a:pPr>
            <a:r>
              <a:rPr lang="en-US" dirty="0"/>
              <a:t>workshops / conferences </a:t>
            </a:r>
          </a:p>
          <a:p>
            <a:pPr lvl="1">
              <a:buFont typeface="Wingdings" panose="05000000000000000000" pitchFamily="2" charset="2"/>
              <a:buChar char="§"/>
            </a:pPr>
            <a:r>
              <a:rPr lang="en-US" dirty="0"/>
              <a:t>training</a:t>
            </a:r>
          </a:p>
          <a:p>
            <a:pPr lvl="1">
              <a:buFont typeface="Wingdings" panose="05000000000000000000" pitchFamily="2" charset="2"/>
              <a:buChar char="§"/>
            </a:pPr>
            <a:endParaRPr lang="en-US" dirty="0"/>
          </a:p>
          <a:p>
            <a:pPr>
              <a:buFont typeface="Wingdings" panose="05000000000000000000" pitchFamily="2" charset="2"/>
              <a:buChar char="§"/>
            </a:pPr>
            <a:r>
              <a:rPr lang="en-US" dirty="0"/>
              <a:t>Joint coordination and development</a:t>
            </a:r>
          </a:p>
          <a:p>
            <a:pPr lvl="1">
              <a:buFont typeface="Wingdings" panose="05000000000000000000" pitchFamily="2" charset="2"/>
              <a:buChar char="§"/>
            </a:pPr>
            <a:r>
              <a:rPr lang="en-US" dirty="0"/>
              <a:t>research &amp; projects</a:t>
            </a:r>
          </a:p>
          <a:p>
            <a:pPr lvl="1">
              <a:buFont typeface="Wingdings" panose="05000000000000000000" pitchFamily="2" charset="2"/>
              <a:buChar char="§"/>
            </a:pPr>
            <a:r>
              <a:rPr lang="en-US" dirty="0"/>
              <a:t>software functionality</a:t>
            </a:r>
          </a:p>
          <a:p>
            <a:pPr marL="285750" indent="-285750">
              <a:buFont typeface="Wingdings" panose="05000000000000000000" pitchFamily="2" charset="2"/>
              <a:buChar char="§"/>
            </a:pPr>
            <a:endParaRPr lang="en-US" sz="1400" dirty="0"/>
          </a:p>
          <a:p>
            <a:pPr>
              <a:buFont typeface="Wingdings" panose="05000000000000000000" pitchFamily="2" charset="2"/>
              <a:buChar char="§"/>
            </a:pPr>
            <a:r>
              <a:rPr lang="en-US" dirty="0"/>
              <a:t>Software releases</a:t>
            </a:r>
          </a:p>
          <a:p>
            <a:endParaRPr lang="en-US"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283"/>
          <a:stretch/>
        </p:blipFill>
        <p:spPr bwMode="auto">
          <a:xfrm>
            <a:off x="4348740" y="4918525"/>
            <a:ext cx="2940400" cy="1670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3"/>
          <a:stretch>
            <a:fillRect/>
          </a:stretch>
        </p:blipFill>
        <p:spPr>
          <a:xfrm>
            <a:off x="6092390" y="3049397"/>
            <a:ext cx="2721666" cy="1500798"/>
          </a:xfrm>
          <a:prstGeom prst="rect">
            <a:avLst/>
          </a:prstGeom>
        </p:spPr>
      </p:pic>
      <p:sp>
        <p:nvSpPr>
          <p:cNvPr id="6" name="CasellaDiTesto 5"/>
          <p:cNvSpPr txBox="1"/>
          <p:nvPr/>
        </p:nvSpPr>
        <p:spPr>
          <a:xfrm>
            <a:off x="6092390" y="2756099"/>
            <a:ext cx="2721666" cy="307777"/>
          </a:xfrm>
          <a:prstGeom prst="rect">
            <a:avLst/>
          </a:prstGeom>
          <a:noFill/>
        </p:spPr>
        <p:txBody>
          <a:bodyPr wrap="square" rtlCol="0">
            <a:spAutoFit/>
          </a:bodyPr>
          <a:lstStyle/>
          <a:p>
            <a:r>
              <a:rPr lang="en-US" sz="1400" dirty="0"/>
              <a:t>Board meeting, Padua, 2015</a:t>
            </a:r>
          </a:p>
        </p:txBody>
      </p:sp>
      <p:sp>
        <p:nvSpPr>
          <p:cNvPr id="8" name="CasellaDiTesto 7"/>
          <p:cNvSpPr txBox="1"/>
          <p:nvPr/>
        </p:nvSpPr>
        <p:spPr>
          <a:xfrm>
            <a:off x="4383067" y="4590776"/>
            <a:ext cx="2871747" cy="307777"/>
          </a:xfrm>
          <a:prstGeom prst="rect">
            <a:avLst/>
          </a:prstGeom>
          <a:noFill/>
        </p:spPr>
        <p:txBody>
          <a:bodyPr wrap="square" rtlCol="0">
            <a:spAutoFit/>
          </a:bodyPr>
          <a:lstStyle/>
          <a:p>
            <a:r>
              <a:rPr lang="en-US" sz="1400" dirty="0"/>
              <a:t>Training course, Cambridge 2019</a:t>
            </a:r>
          </a:p>
        </p:txBody>
      </p:sp>
      <p:sp>
        <p:nvSpPr>
          <p:cNvPr id="7" name="CasellaDiTesto 6"/>
          <p:cNvSpPr txBox="1"/>
          <p:nvPr/>
        </p:nvSpPr>
        <p:spPr>
          <a:xfrm>
            <a:off x="4649638" y="731439"/>
            <a:ext cx="2803585" cy="307777"/>
          </a:xfrm>
          <a:prstGeom prst="rect">
            <a:avLst/>
          </a:prstGeom>
          <a:noFill/>
        </p:spPr>
        <p:txBody>
          <a:bodyPr wrap="square" rtlCol="0">
            <a:spAutoFit/>
          </a:bodyPr>
          <a:lstStyle/>
          <a:p>
            <a:r>
              <a:rPr lang="en-US" sz="1400" dirty="0"/>
              <a:t>Zoom meeting</a:t>
            </a:r>
          </a:p>
        </p:txBody>
      </p:sp>
      <p:pic>
        <p:nvPicPr>
          <p:cNvPr id="9" name="Immagin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599" y="984361"/>
            <a:ext cx="2771775" cy="1733718"/>
          </a:xfrm>
          <a:prstGeom prst="rect">
            <a:avLst/>
          </a:prstGeom>
        </p:spPr>
      </p:pic>
    </p:spTree>
    <p:extLst>
      <p:ext uri="{BB962C8B-B14F-4D97-AF65-F5344CB8AC3E}">
        <p14:creationId xmlns:p14="http://schemas.microsoft.com/office/powerpoint/2010/main" val="762691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R&amp;D code</a:t>
            </a:r>
            <a:endParaRPr lang="en-GB"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912" y="1319905"/>
            <a:ext cx="7670781" cy="5126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CasellaDiTesto 4"/>
          <p:cNvSpPr txBox="1"/>
          <p:nvPr/>
        </p:nvSpPr>
        <p:spPr>
          <a:xfrm>
            <a:off x="138023" y="845389"/>
            <a:ext cx="2199735" cy="369332"/>
          </a:xfrm>
          <a:prstGeom prst="rect">
            <a:avLst/>
          </a:prstGeom>
          <a:noFill/>
        </p:spPr>
        <p:txBody>
          <a:bodyPr wrap="square" rtlCol="0">
            <a:spAutoFit/>
          </a:bodyPr>
          <a:lstStyle/>
          <a:p>
            <a:r>
              <a:rPr lang="en-US" dirty="0">
                <a:solidFill>
                  <a:schemeClr val="accent2"/>
                </a:solidFill>
              </a:rPr>
              <a:t>Fortran</a:t>
            </a:r>
          </a:p>
        </p:txBody>
      </p:sp>
    </p:spTree>
    <p:extLst>
      <p:ext uri="{BB962C8B-B14F-4D97-AF65-F5344CB8AC3E}">
        <p14:creationId xmlns:p14="http://schemas.microsoft.com/office/powerpoint/2010/main" val="2873462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Anura3D software features</a:t>
            </a:r>
          </a:p>
        </p:txBody>
      </p:sp>
      <p:sp>
        <p:nvSpPr>
          <p:cNvPr id="4" name="Rettangolo 3"/>
          <p:cNvSpPr/>
          <p:nvPr/>
        </p:nvSpPr>
        <p:spPr>
          <a:xfrm>
            <a:off x="4123427" y="1065677"/>
            <a:ext cx="3286664" cy="923330"/>
          </a:xfrm>
          <a:prstGeom prst="rect">
            <a:avLst/>
          </a:prstGeom>
          <a:gradFill>
            <a:gsLst>
              <a:gs pos="0">
                <a:srgbClr val="4298C9"/>
              </a:gs>
              <a:gs pos="100000">
                <a:schemeClr val="accent4">
                  <a:tint val="15000"/>
                  <a:satMod val="350000"/>
                </a:schemeClr>
              </a:gs>
            </a:gsLst>
          </a:gradFill>
          <a:ln>
            <a:solidFill>
              <a:srgbClr val="479ACA"/>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a:buFont typeface="Arial" panose="020B0604020202020204" pitchFamily="34" charset="0"/>
              <a:buChar char="•"/>
            </a:pPr>
            <a:r>
              <a:rPr lang="en-US" dirty="0"/>
              <a:t>Integration schemes: </a:t>
            </a:r>
          </a:p>
          <a:p>
            <a:pPr lvl="1">
              <a:buFont typeface="Arial" panose="020B0604020202020204" pitchFamily="34" charset="0"/>
              <a:buChar char="•"/>
            </a:pPr>
            <a:r>
              <a:rPr lang="en-US" b="1" dirty="0"/>
              <a:t>explicit, </a:t>
            </a:r>
          </a:p>
          <a:p>
            <a:pPr lvl="1">
              <a:buFont typeface="Arial" panose="020B0604020202020204" pitchFamily="34" charset="0"/>
              <a:buChar char="•"/>
            </a:pPr>
            <a:r>
              <a:rPr lang="en-US" dirty="0"/>
              <a:t>implicit</a:t>
            </a:r>
          </a:p>
        </p:txBody>
      </p:sp>
      <p:sp>
        <p:nvSpPr>
          <p:cNvPr id="5" name="Rettangolo 4"/>
          <p:cNvSpPr/>
          <p:nvPr/>
        </p:nvSpPr>
        <p:spPr>
          <a:xfrm>
            <a:off x="4288709" y="2399059"/>
            <a:ext cx="4304581"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buFont typeface="Arial" panose="020B0604020202020204" pitchFamily="34" charset="0"/>
              <a:buChar char="•"/>
            </a:pPr>
            <a:r>
              <a:rPr lang="en-US" dirty="0"/>
              <a:t>Constitutive models: </a:t>
            </a:r>
          </a:p>
          <a:p>
            <a:pPr lvl="1">
              <a:buFont typeface="Arial" panose="020B0604020202020204" pitchFamily="34" charset="0"/>
              <a:buChar char="•"/>
            </a:pPr>
            <a:r>
              <a:rPr lang="en-US" b="1" dirty="0"/>
              <a:t>LE, MC, </a:t>
            </a:r>
            <a:r>
              <a:rPr lang="en-US" dirty="0"/>
              <a:t>MCSS, Modified Cam-Clay, Nor-Sand, Hoek-brown, </a:t>
            </a:r>
            <a:r>
              <a:rPr lang="en-US" dirty="0" err="1"/>
              <a:t>Hypoplasticity</a:t>
            </a:r>
            <a:r>
              <a:rPr lang="en-US" dirty="0"/>
              <a:t>… </a:t>
            </a:r>
          </a:p>
          <a:p>
            <a:pPr lvl="1">
              <a:buFont typeface="Arial" panose="020B0604020202020204" pitchFamily="34" charset="0"/>
              <a:buChar char="•"/>
            </a:pPr>
            <a:r>
              <a:rPr lang="en-US" b="1" dirty="0"/>
              <a:t>user defined model</a:t>
            </a:r>
          </a:p>
        </p:txBody>
      </p:sp>
      <p:sp>
        <p:nvSpPr>
          <p:cNvPr id="6" name="Rettangolo 5"/>
          <p:cNvSpPr/>
          <p:nvPr/>
        </p:nvSpPr>
        <p:spPr>
          <a:xfrm>
            <a:off x="845389" y="4451110"/>
            <a:ext cx="3278038" cy="1754326"/>
          </a:xfrm>
          <a:prstGeom prst="rect">
            <a:avLst/>
          </a:prstGeom>
          <a:gradFill>
            <a:gsLst>
              <a:gs pos="0">
                <a:srgbClr val="4298C9"/>
              </a:gs>
              <a:gs pos="100000">
                <a:schemeClr val="accent4">
                  <a:tint val="15000"/>
                  <a:satMod val="350000"/>
                </a:schemeClr>
              </a:gs>
            </a:gsLst>
          </a:gradFill>
          <a:ln>
            <a:solidFill>
              <a:srgbClr val="479ACA"/>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a:buFont typeface="Arial" panose="020B0604020202020204" pitchFamily="34" charset="0"/>
              <a:buChar char="•"/>
            </a:pPr>
            <a:r>
              <a:rPr lang="en-US" dirty="0"/>
              <a:t>Other features: </a:t>
            </a:r>
          </a:p>
          <a:p>
            <a:pPr lvl="1">
              <a:buFont typeface="Arial" panose="020B0604020202020204" pitchFamily="34" charset="0"/>
              <a:buChar char="•"/>
            </a:pPr>
            <a:r>
              <a:rPr lang="en-US" b="1" dirty="0"/>
              <a:t>contact algorithm, </a:t>
            </a:r>
          </a:p>
          <a:p>
            <a:pPr lvl="1">
              <a:buFont typeface="Arial" panose="020B0604020202020204" pitchFamily="34" charset="0"/>
              <a:buChar char="•"/>
            </a:pPr>
            <a:r>
              <a:rPr lang="en-US" b="1" dirty="0"/>
              <a:t>moving mesh, </a:t>
            </a:r>
          </a:p>
          <a:p>
            <a:pPr lvl="1">
              <a:buFont typeface="Arial" panose="020B0604020202020204" pitchFamily="34" charset="0"/>
              <a:buChar char="•"/>
            </a:pPr>
            <a:r>
              <a:rPr lang="en-US" b="1" dirty="0"/>
              <a:t>Excavation,</a:t>
            </a:r>
          </a:p>
          <a:p>
            <a:pPr lvl="1">
              <a:buFont typeface="Arial" panose="020B0604020202020204" pitchFamily="34" charset="0"/>
              <a:buChar char="•"/>
            </a:pPr>
            <a:r>
              <a:rPr lang="en-US" b="1" dirty="0"/>
              <a:t>Rigid body,</a:t>
            </a:r>
          </a:p>
          <a:p>
            <a:pPr lvl="1">
              <a:buFont typeface="Arial" panose="020B0604020202020204" pitchFamily="34" charset="0"/>
              <a:buChar char="•"/>
            </a:pPr>
            <a:r>
              <a:rPr lang="en-US" b="1" dirty="0"/>
              <a:t>Prescribed velocity</a:t>
            </a:r>
            <a:r>
              <a:rPr lang="en-US" dirty="0"/>
              <a:t>…</a:t>
            </a:r>
          </a:p>
        </p:txBody>
      </p:sp>
      <p:sp>
        <p:nvSpPr>
          <p:cNvPr id="7" name="Rettangolo 6"/>
          <p:cNvSpPr/>
          <p:nvPr/>
        </p:nvSpPr>
        <p:spPr>
          <a:xfrm>
            <a:off x="4600575" y="4286439"/>
            <a:ext cx="4250128"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buFont typeface="Arial" panose="020B0604020202020204" pitchFamily="34" charset="0"/>
              <a:buChar char="•"/>
            </a:pPr>
            <a:r>
              <a:rPr lang="en-US" dirty="0"/>
              <a:t>Multiphase formulations:</a:t>
            </a:r>
          </a:p>
          <a:p>
            <a:pPr lvl="1">
              <a:buFont typeface="Arial" panose="020B0604020202020204" pitchFamily="34" charset="0"/>
              <a:buChar char="•"/>
            </a:pPr>
            <a:r>
              <a:rPr lang="en-US" dirty="0"/>
              <a:t> </a:t>
            </a:r>
            <a:r>
              <a:rPr lang="en-US" b="1" dirty="0"/>
              <a:t>1-phase</a:t>
            </a:r>
            <a:r>
              <a:rPr lang="en-US" dirty="0"/>
              <a:t>,</a:t>
            </a:r>
          </a:p>
          <a:p>
            <a:pPr lvl="1">
              <a:buFont typeface="Arial" panose="020B0604020202020204" pitchFamily="34" charset="0"/>
              <a:buChar char="•"/>
            </a:pPr>
            <a:r>
              <a:rPr lang="en-US" dirty="0"/>
              <a:t> 2-phase: </a:t>
            </a:r>
            <a:r>
              <a:rPr lang="en-US" b="1" dirty="0"/>
              <a:t>Single point, </a:t>
            </a:r>
            <a:r>
              <a:rPr lang="en-US" dirty="0"/>
              <a:t>Double point, single point with suction, erosion</a:t>
            </a:r>
          </a:p>
          <a:p>
            <a:pPr lvl="1">
              <a:buFont typeface="Arial" panose="020B0604020202020204" pitchFamily="34" charset="0"/>
              <a:buChar char="•"/>
            </a:pPr>
            <a:r>
              <a:rPr lang="en-US" dirty="0"/>
              <a:t> 3-phase: single point</a:t>
            </a:r>
          </a:p>
        </p:txBody>
      </p:sp>
      <p:sp>
        <p:nvSpPr>
          <p:cNvPr id="8" name="Rettangolo 7"/>
          <p:cNvSpPr/>
          <p:nvPr/>
        </p:nvSpPr>
        <p:spPr>
          <a:xfrm>
            <a:off x="518746" y="2568309"/>
            <a:ext cx="3338423"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buFont typeface="Arial" panose="020B0604020202020204" pitchFamily="34" charset="0"/>
              <a:buChar char="•"/>
            </a:pPr>
            <a:r>
              <a:rPr lang="en-US" dirty="0"/>
              <a:t>Computational methods: </a:t>
            </a:r>
          </a:p>
          <a:p>
            <a:pPr lvl="1">
              <a:buFont typeface="Arial" panose="020B0604020202020204" pitchFamily="34" charset="0"/>
              <a:buChar char="•"/>
            </a:pPr>
            <a:r>
              <a:rPr lang="en-US" b="1" dirty="0"/>
              <a:t>MPM-MP, </a:t>
            </a:r>
          </a:p>
          <a:p>
            <a:pPr lvl="1">
              <a:buFont typeface="Arial" panose="020B0604020202020204" pitchFamily="34" charset="0"/>
              <a:buChar char="•"/>
            </a:pPr>
            <a:r>
              <a:rPr lang="en-US" b="1" dirty="0"/>
              <a:t>MPM-MIXED, </a:t>
            </a:r>
          </a:p>
          <a:p>
            <a:pPr lvl="1">
              <a:buFont typeface="Arial" panose="020B0604020202020204" pitchFamily="34" charset="0"/>
              <a:buChar char="•"/>
            </a:pPr>
            <a:r>
              <a:rPr lang="en-US" b="1" dirty="0"/>
              <a:t>UL-FEM, </a:t>
            </a:r>
          </a:p>
          <a:p>
            <a:pPr lvl="1">
              <a:buFont typeface="Arial" panose="020B0604020202020204" pitchFamily="34" charset="0"/>
              <a:buChar char="•"/>
            </a:pPr>
            <a:r>
              <a:rPr lang="en-US" b="1" dirty="0"/>
              <a:t>FEM</a:t>
            </a:r>
          </a:p>
        </p:txBody>
      </p:sp>
      <p:sp>
        <p:nvSpPr>
          <p:cNvPr id="9" name="Rettangolo 8"/>
          <p:cNvSpPr/>
          <p:nvPr/>
        </p:nvSpPr>
        <p:spPr>
          <a:xfrm>
            <a:off x="224725" y="962508"/>
            <a:ext cx="3700733" cy="1200329"/>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buFont typeface="Arial" panose="020B0604020202020204" pitchFamily="34" charset="0"/>
              <a:buChar char="•"/>
            </a:pPr>
            <a:r>
              <a:rPr lang="en-US" dirty="0"/>
              <a:t>Dimensions: </a:t>
            </a:r>
          </a:p>
          <a:p>
            <a:pPr lvl="1">
              <a:buFont typeface="Arial" panose="020B0604020202020204" pitchFamily="34" charset="0"/>
              <a:buChar char="•"/>
            </a:pPr>
            <a:r>
              <a:rPr lang="en-US" b="1" dirty="0"/>
              <a:t>3D (</a:t>
            </a:r>
            <a:r>
              <a:rPr lang="en-US" b="1" dirty="0" err="1"/>
              <a:t>cartesian</a:t>
            </a:r>
            <a:r>
              <a:rPr lang="en-US" b="1" dirty="0"/>
              <a:t>, cylindrical), </a:t>
            </a:r>
          </a:p>
          <a:p>
            <a:pPr lvl="1">
              <a:buFont typeface="Arial" panose="020B0604020202020204" pitchFamily="34" charset="0"/>
              <a:buChar char="•"/>
            </a:pPr>
            <a:r>
              <a:rPr lang="en-US" b="1" dirty="0"/>
              <a:t>2D – plane strain, </a:t>
            </a:r>
          </a:p>
          <a:p>
            <a:pPr lvl="1">
              <a:buFont typeface="Arial" panose="020B0604020202020204" pitchFamily="34" charset="0"/>
              <a:buChar char="•"/>
            </a:pPr>
            <a:r>
              <a:rPr lang="en-US" dirty="0"/>
              <a:t>2D – axisymmetric</a:t>
            </a:r>
          </a:p>
        </p:txBody>
      </p:sp>
    </p:spTree>
    <p:extLst>
      <p:ext uri="{BB962C8B-B14F-4D97-AF65-F5344CB8AC3E}">
        <p14:creationId xmlns:p14="http://schemas.microsoft.com/office/powerpoint/2010/main" val="4202732111"/>
      </p:ext>
    </p:extLst>
  </p:cSld>
  <p:clrMapOvr>
    <a:masterClrMapping/>
  </p:clrMapOvr>
</p:sld>
</file>

<file path=ppt/theme/theme1.xml><?xml version="1.0" encoding="utf-8"?>
<a:theme xmlns:a="http://schemas.openxmlformats.org/drawingml/2006/main" name="blank">
  <a:themeElements>
    <a:clrScheme name="Deltares_tem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ltares_tem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ltares_tem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ltares_tem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ltares_tem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ltares_tem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ltares_tem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ltares_tem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ltares_tem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ltares_tem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ltares_tem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ltares_tem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ltares_tem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ltares_tem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16526</TotalTime>
  <Words>3205</Words>
  <Application>Microsoft Office PowerPoint</Application>
  <PresentationFormat>On-screen Show (4:3)</PresentationFormat>
  <Paragraphs>629</Paragraphs>
  <Slides>68</Slides>
  <Notes>9</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blank</vt:lpstr>
      <vt:lpstr>Anura3D Training Course – UC Berkeley 6 September, 2019</vt:lpstr>
      <vt:lpstr>Outline </vt:lpstr>
      <vt:lpstr>Anura3D research community</vt:lpstr>
      <vt:lpstr>Anura3D research community</vt:lpstr>
      <vt:lpstr>Brief history</vt:lpstr>
      <vt:lpstr>Anura3D research community</vt:lpstr>
      <vt:lpstr>Anura3D research community</vt:lpstr>
      <vt:lpstr>R&amp;D code</vt:lpstr>
      <vt:lpstr>Anura3D software features</vt:lpstr>
      <vt:lpstr>Multiphase formulations</vt:lpstr>
      <vt:lpstr>Manuals</vt:lpstr>
      <vt:lpstr>Book</vt:lpstr>
      <vt:lpstr>Performing a numerical simulation with Anura3D</vt:lpstr>
      <vt:lpstr>Anura3D Training Course – UC Berkeley 6 September, 2024</vt:lpstr>
      <vt:lpstr>Installing Anura3D – two main components</vt:lpstr>
      <vt:lpstr>Computational cycle of the MPM – single phase</vt:lpstr>
      <vt:lpstr>Computational cycle of the MPM – Time increments</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Computational cycle of the MPM – single phase</vt:lpstr>
      <vt:lpstr>Summary</vt:lpstr>
      <vt:lpstr>Anura3D Training Course – UC Berkeley 6 September, 2024</vt:lpstr>
      <vt:lpstr>Soil as a multi-phase porous material</vt:lpstr>
      <vt:lpstr>Multi-phase formulations</vt:lpstr>
      <vt:lpstr>2-phase 1-point MPM formulation</vt:lpstr>
      <vt:lpstr>2-phase 1-point MPM formulation</vt:lpstr>
      <vt:lpstr>2-phase 1-point MPM formulation</vt:lpstr>
      <vt:lpstr>2-phase 1-point MPM formulation</vt:lpstr>
      <vt:lpstr>2-phase 1-point MPM formulation</vt:lpstr>
      <vt:lpstr>Computational cycle</vt:lpstr>
      <vt:lpstr>2-phase 1-point MPM formulation</vt:lpstr>
      <vt:lpstr>2-phase 1-point MPM formulation</vt:lpstr>
      <vt:lpstr>2-phase 1-point MPM formulation</vt:lpstr>
      <vt:lpstr>2-phase 1-point MPM formulation</vt:lpstr>
      <vt:lpstr>2-phase 1-point MPM formulation</vt:lpstr>
      <vt:lpstr>PowerPoint Presentation</vt:lpstr>
      <vt:lpstr>Critical time step</vt:lpstr>
      <vt:lpstr>Critical time step</vt:lpstr>
      <vt:lpstr>1D consolidation problem</vt:lpstr>
      <vt:lpstr>1D consolidation problem</vt:lpstr>
      <vt:lpstr>1D consolidation problem</vt:lpstr>
      <vt:lpstr>PowerPoint Presentation</vt:lpstr>
    </vt:vector>
  </TitlesOfParts>
  <Company>Stichting Deltares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Rohe</dc:creator>
  <cp:lastModifiedBy>Abdelrahman Alsardi</cp:lastModifiedBy>
  <cp:revision>1269</cp:revision>
  <cp:lastPrinted>2018-06-07T10:42:25Z</cp:lastPrinted>
  <dcterms:created xsi:type="dcterms:W3CDTF">2013-05-10T13:00:47Z</dcterms:created>
  <dcterms:modified xsi:type="dcterms:W3CDTF">2024-08-27T13:02:59Z</dcterms:modified>
</cp:coreProperties>
</file>